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  <p:sldMasterId id="2147483694" r:id="rId3"/>
  </p:sldMasterIdLst>
  <p:notesMasterIdLst>
    <p:notesMasterId r:id="rId22"/>
  </p:notesMasterIdLst>
  <p:handoutMasterIdLst>
    <p:handoutMasterId r:id="rId23"/>
  </p:handoutMasterIdLst>
  <p:sldIdLst>
    <p:sldId id="269" r:id="rId4"/>
    <p:sldId id="276" r:id="rId5"/>
    <p:sldId id="287" r:id="rId6"/>
    <p:sldId id="277" r:id="rId7"/>
    <p:sldId id="278" r:id="rId8"/>
    <p:sldId id="291" r:id="rId9"/>
    <p:sldId id="279" r:id="rId10"/>
    <p:sldId id="290" r:id="rId11"/>
    <p:sldId id="280" r:id="rId12"/>
    <p:sldId id="289" r:id="rId13"/>
    <p:sldId id="281" r:id="rId14"/>
    <p:sldId id="282" r:id="rId15"/>
    <p:sldId id="283" r:id="rId16"/>
    <p:sldId id="284" r:id="rId17"/>
    <p:sldId id="285" r:id="rId18"/>
    <p:sldId id="286" r:id="rId19"/>
    <p:sldId id="292" r:id="rId20"/>
    <p:sldId id="288" r:id="rId21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9BF"/>
    <a:srgbClr val="E9EED1"/>
    <a:srgbClr val="C0CF3A"/>
    <a:srgbClr val="626254"/>
    <a:srgbClr val="8AB833"/>
    <a:srgbClr val="F8F7F6"/>
    <a:srgbClr val="F0EEEA"/>
    <a:srgbClr val="F3F0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0" autoAdjust="0"/>
    <p:restoredTop sz="60853" autoAdjust="0"/>
  </p:normalViewPr>
  <p:slideViewPr>
    <p:cSldViewPr snapToGrid="0" snapToObjects="1" showGuides="1">
      <p:cViewPr>
        <p:scale>
          <a:sx n="54" d="100"/>
          <a:sy n="54" d="100"/>
        </p:scale>
        <p:origin x="892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2" d="100"/>
          <a:sy n="72" d="100"/>
        </p:scale>
        <p:origin x="2028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chemeClr val="accent2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710569-F49F-48FF-83FF-B7620FB83482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0"/>
      <dgm:spPr/>
    </dgm:pt>
    <dgm:pt modelId="{B36EC717-01BD-4299-BAB0-C14A3AC4D4EA}" type="pres">
      <dgm:prSet presAssocID="{3C710569-F49F-48FF-83FF-B7620FB83482}" presName="Name0" presStyleCnt="0">
        <dgm:presLayoutVars>
          <dgm:dir/>
          <dgm:resizeHandles val="exact"/>
        </dgm:presLayoutVars>
      </dgm:prSet>
      <dgm:spPr/>
    </dgm:pt>
  </dgm:ptLst>
  <dgm:cxnLst>
    <dgm:cxn modelId="{BC6A7244-D6E6-40F1-9B22-5B442B5F640C}" type="presOf" srcId="{3C710569-F49F-48FF-83FF-B7620FB83482}" destId="{B36EC717-01BD-4299-BAB0-C14A3AC4D4EA}" srcOrd="0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E88292-6FFA-4C69-B82F-32F17F3130D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98ADBF6-39AB-4FF5-8A80-4BCD1B172935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 Motivation</a:t>
          </a:r>
        </a:p>
      </dgm:t>
    </dgm:pt>
    <dgm:pt modelId="{F9E64C3A-7599-41FB-A2BA-53B6AC8D4733}" type="par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CCAF963-C57E-4B63-8266-5B502F1D9797}" type="sibTrans" cxnId="{30725FA9-71A5-41B6-8623-69F2A028B9D9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38B21831-0490-4782-98C1-520D8855A292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Stand der Technik</a:t>
          </a:r>
        </a:p>
      </dgm:t>
    </dgm:pt>
    <dgm:pt modelId="{4B3DB61E-CFA2-4A05-87E1-DE4C54C2BEBE}" type="par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FAF8BD1-F637-4750-932B-963D73220F7F}" type="sibTrans" cxnId="{F1C7F066-36DA-4365-A73C-D39B61C1079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900783-5A44-46FB-AE13-A3567C74D141}">
      <dgm:prSet phldrT="[Text]"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Anforderungen</a:t>
          </a:r>
        </a:p>
      </dgm:t>
    </dgm:pt>
    <dgm:pt modelId="{A56159D3-5E96-4CC7-AA93-DB6188EA3097}" type="par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D99FF246-49A7-4AC1-9796-0D79D0978001}" type="sibTrans" cxnId="{234070E6-CD0B-4B6B-B684-42496262A1B5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0F2DEAC-B985-4572-B0E3-735122792A83}">
      <dgm:prSet custT="1"/>
      <dgm:spPr>
        <a:solidFill>
          <a:srgbClr val="8AB833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Technologieauswahl</a:t>
          </a:r>
        </a:p>
      </dgm:t>
    </dgm:pt>
    <dgm:pt modelId="{2CD4EBAB-8F6E-4143-84C4-ECD94482A0D7}" type="par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50DB3C38-BCAE-4479-9EC7-D2BC8E0EDD37}" type="sibTrans" cxnId="{46D4FFB9-BDA7-41F6-BDA6-5B85A871128E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73F07A67-3E5E-449D-94B6-E529882CC6EB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        Konzept</a:t>
          </a:r>
        </a:p>
      </dgm:t>
    </dgm:pt>
    <dgm:pt modelId="{671A1AB9-1F4D-47DB-9AB9-83E1D5AC778A}" type="par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97A4D885-A0E0-4C6E-8969-B0C829BBF63E}" type="sibTrans" cxnId="{B899FE3A-2A1B-4B22-9D8F-4527546947C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69DC829-4701-4795-9B59-252E8AC9A9C2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pPr algn="l"/>
          <a:r>
            <a:rPr lang="de-DE" sz="1200" dirty="0">
              <a:latin typeface="Georgia" panose="02040502050405020303" pitchFamily="18" charset="0"/>
            </a:rPr>
            <a:t>   Implementierung</a:t>
          </a:r>
        </a:p>
      </dgm:t>
    </dgm:pt>
    <dgm:pt modelId="{A3CDDDDE-89EA-4C48-A63C-2CAB31558271}" type="par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BD89A13-1111-496D-9077-C05CB4E7AE73}" type="sibTrans" cxnId="{A760CEB6-B761-4577-8001-049C1F55820A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1490A4EC-EC28-4354-A4E3-898E2EA8ACC6}">
      <dgm:prSet custT="1"/>
      <dgm:spPr>
        <a:solidFill>
          <a:srgbClr val="C0CF3A"/>
        </a:solidFill>
        <a:ln w="28575">
          <a:solidFill>
            <a:srgbClr val="F3F0ED"/>
          </a:solidFill>
        </a:ln>
      </dgm:spPr>
      <dgm:t>
        <a:bodyPr/>
        <a:lstStyle/>
        <a:p>
          <a:r>
            <a:rPr lang="de-DE" sz="1200" dirty="0">
              <a:latin typeface="Georgia" panose="02040502050405020303" pitchFamily="18" charset="0"/>
            </a:rPr>
            <a:t>Ausblick</a:t>
          </a:r>
        </a:p>
      </dgm:t>
    </dgm:pt>
    <dgm:pt modelId="{1E8B7591-9720-49E2-815B-CF57C94A916B}" type="par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B4F810B7-55D6-4579-A6D4-943F6F928194}" type="sibTrans" cxnId="{A744ABC3-2BD0-4D7A-B032-E2029F875303}">
      <dgm:prSet/>
      <dgm:spPr/>
      <dgm:t>
        <a:bodyPr/>
        <a:lstStyle/>
        <a:p>
          <a:endParaRPr lang="de-DE" sz="1200">
            <a:latin typeface="Georgia" panose="02040502050405020303" pitchFamily="18" charset="0"/>
          </a:endParaRPr>
        </a:p>
      </dgm:t>
    </dgm:pt>
    <dgm:pt modelId="{67B5FE54-F683-4246-8D3A-21211B9F25CD}" type="pres">
      <dgm:prSet presAssocID="{18E88292-6FFA-4C69-B82F-32F17F3130D3}" presName="Name0" presStyleCnt="0">
        <dgm:presLayoutVars>
          <dgm:dir/>
          <dgm:resizeHandles val="exact"/>
        </dgm:presLayoutVars>
      </dgm:prSet>
      <dgm:spPr/>
    </dgm:pt>
    <dgm:pt modelId="{4A1B42F4-3EC4-4D5B-B639-96DDCC0EC49C}" type="pres">
      <dgm:prSet presAssocID="{F98ADBF6-39AB-4FF5-8A80-4BCD1B172935}" presName="parTxOnly" presStyleLbl="node1" presStyleIdx="0" presStyleCnt="7" custScaleY="38282" custLinFactNeighborX="-1718" custLinFactNeighborY="-1454">
        <dgm:presLayoutVars>
          <dgm:bulletEnabled val="1"/>
        </dgm:presLayoutVars>
      </dgm:prSet>
      <dgm:spPr/>
    </dgm:pt>
    <dgm:pt modelId="{0858378B-5A34-44DE-9F74-AB2F76A7FCF4}" type="pres">
      <dgm:prSet presAssocID="{9CCAF963-C57E-4B63-8266-5B502F1D9797}" presName="parSpace" presStyleCnt="0"/>
      <dgm:spPr/>
    </dgm:pt>
    <dgm:pt modelId="{41B80FC3-A39B-48F0-B157-A36D40AAB0E0}" type="pres">
      <dgm:prSet presAssocID="{38B21831-0490-4782-98C1-520D8855A292}" presName="parTxOnly" presStyleLbl="node1" presStyleIdx="1" presStyleCnt="7" custScaleY="38282" custLinFactNeighborX="-1718" custLinFactNeighborY="-1454">
        <dgm:presLayoutVars>
          <dgm:bulletEnabled val="1"/>
        </dgm:presLayoutVars>
      </dgm:prSet>
      <dgm:spPr/>
    </dgm:pt>
    <dgm:pt modelId="{71E09915-00F4-49C9-AE69-DFDA2E679E61}" type="pres">
      <dgm:prSet presAssocID="{6FAF8BD1-F637-4750-932B-963D73220F7F}" presName="parSpace" presStyleCnt="0"/>
      <dgm:spPr/>
    </dgm:pt>
    <dgm:pt modelId="{FB9C5CCC-BE15-43BA-8ED0-CBB5457D3FC3}" type="pres">
      <dgm:prSet presAssocID="{73900783-5A44-46FB-AE13-A3567C74D141}" presName="parTxOnly" presStyleLbl="node1" presStyleIdx="2" presStyleCnt="7" custScaleY="38282" custLinFactNeighborX="-1718" custLinFactNeighborY="-1454">
        <dgm:presLayoutVars>
          <dgm:bulletEnabled val="1"/>
        </dgm:presLayoutVars>
      </dgm:prSet>
      <dgm:spPr/>
    </dgm:pt>
    <dgm:pt modelId="{E8CAC1DB-9675-4725-94E8-C2AA234547C6}" type="pres">
      <dgm:prSet presAssocID="{D99FF246-49A7-4AC1-9796-0D79D0978001}" presName="parSpace" presStyleCnt="0"/>
      <dgm:spPr/>
    </dgm:pt>
    <dgm:pt modelId="{FF2B0EC4-11CF-4E09-B8EA-60781C8037D5}" type="pres">
      <dgm:prSet presAssocID="{90F2DEAC-B985-4572-B0E3-735122792A83}" presName="parTxOnly" presStyleLbl="node1" presStyleIdx="3" presStyleCnt="7" custScaleY="38282" custLinFactNeighborX="-1718" custLinFactNeighborY="-1454">
        <dgm:presLayoutVars>
          <dgm:bulletEnabled val="1"/>
        </dgm:presLayoutVars>
      </dgm:prSet>
      <dgm:spPr/>
    </dgm:pt>
    <dgm:pt modelId="{FDB1E56B-C51C-4086-AEF8-8A7BC76552B2}" type="pres">
      <dgm:prSet presAssocID="{50DB3C38-BCAE-4479-9EC7-D2BC8E0EDD37}" presName="parSpace" presStyleCnt="0"/>
      <dgm:spPr/>
    </dgm:pt>
    <dgm:pt modelId="{655F784F-EAB1-4B15-9A16-840A1889A555}" type="pres">
      <dgm:prSet presAssocID="{73F07A67-3E5E-449D-94B6-E529882CC6EB}" presName="parTxOnly" presStyleLbl="node1" presStyleIdx="4" presStyleCnt="7" custScaleY="38282" custLinFactNeighborX="-1718" custLinFactNeighborY="-1454">
        <dgm:presLayoutVars>
          <dgm:bulletEnabled val="1"/>
        </dgm:presLayoutVars>
      </dgm:prSet>
      <dgm:spPr/>
    </dgm:pt>
    <dgm:pt modelId="{24347B0B-2117-4EFF-8B77-C3B90695A052}" type="pres">
      <dgm:prSet presAssocID="{97A4D885-A0E0-4C6E-8969-B0C829BBF63E}" presName="parSpace" presStyleCnt="0"/>
      <dgm:spPr/>
    </dgm:pt>
    <dgm:pt modelId="{0AEC73E2-75E8-47B6-B3A1-3DE2884704C8}" type="pres">
      <dgm:prSet presAssocID="{B69DC829-4701-4795-9B59-252E8AC9A9C2}" presName="parTxOnly" presStyleLbl="node1" presStyleIdx="5" presStyleCnt="7" custScaleY="38282" custLinFactNeighborX="-1718" custLinFactNeighborY="-1454">
        <dgm:presLayoutVars>
          <dgm:bulletEnabled val="1"/>
        </dgm:presLayoutVars>
      </dgm:prSet>
      <dgm:spPr/>
    </dgm:pt>
    <dgm:pt modelId="{DB96CFA4-6819-4BAD-A099-E495E26E1F6B}" type="pres">
      <dgm:prSet presAssocID="{6BD89A13-1111-496D-9077-C05CB4E7AE73}" presName="parSpace" presStyleCnt="0"/>
      <dgm:spPr/>
    </dgm:pt>
    <dgm:pt modelId="{2CA48789-1777-4143-A029-E3BB9A881B34}" type="pres">
      <dgm:prSet presAssocID="{1490A4EC-EC28-4354-A4E3-898E2EA8ACC6}" presName="parTxOnly" presStyleLbl="node1" presStyleIdx="6" presStyleCnt="7" custScaleY="38282" custLinFactNeighborX="-1718" custLinFactNeighborY="-1454">
        <dgm:presLayoutVars>
          <dgm:bulletEnabled val="1"/>
        </dgm:presLayoutVars>
      </dgm:prSet>
      <dgm:spPr/>
    </dgm:pt>
  </dgm:ptLst>
  <dgm:cxnLst>
    <dgm:cxn modelId="{53321A02-4EAA-448E-98AC-C1D501814095}" type="presOf" srcId="{B69DC829-4701-4795-9B59-252E8AC9A9C2}" destId="{0AEC73E2-75E8-47B6-B3A1-3DE2884704C8}" srcOrd="0" destOrd="0" presId="urn:microsoft.com/office/officeart/2005/8/layout/hChevron3"/>
    <dgm:cxn modelId="{9B1C3F39-8F60-463F-A448-0B53441AB7F8}" type="presOf" srcId="{18E88292-6FFA-4C69-B82F-32F17F3130D3}" destId="{67B5FE54-F683-4246-8D3A-21211B9F25CD}" srcOrd="0" destOrd="0" presId="urn:microsoft.com/office/officeart/2005/8/layout/hChevron3"/>
    <dgm:cxn modelId="{B899FE3A-2A1B-4B22-9D8F-4527546947CA}" srcId="{18E88292-6FFA-4C69-B82F-32F17F3130D3}" destId="{73F07A67-3E5E-449D-94B6-E529882CC6EB}" srcOrd="4" destOrd="0" parTransId="{671A1AB9-1F4D-47DB-9AB9-83E1D5AC778A}" sibTransId="{97A4D885-A0E0-4C6E-8969-B0C829BBF63E}"/>
    <dgm:cxn modelId="{F1C7F066-36DA-4365-A73C-D39B61C1079A}" srcId="{18E88292-6FFA-4C69-B82F-32F17F3130D3}" destId="{38B21831-0490-4782-98C1-520D8855A292}" srcOrd="1" destOrd="0" parTransId="{4B3DB61E-CFA2-4A05-87E1-DE4C54C2BEBE}" sibTransId="{6FAF8BD1-F637-4750-932B-963D73220F7F}"/>
    <dgm:cxn modelId="{C3FB094C-AC96-471B-B4F0-8675C59A39E6}" type="presOf" srcId="{F98ADBF6-39AB-4FF5-8A80-4BCD1B172935}" destId="{4A1B42F4-3EC4-4D5B-B639-96DDCC0EC49C}" srcOrd="0" destOrd="0" presId="urn:microsoft.com/office/officeart/2005/8/layout/hChevron3"/>
    <dgm:cxn modelId="{1C4B3F99-8BC3-4B39-B84E-B40E1557EF43}" type="presOf" srcId="{73900783-5A44-46FB-AE13-A3567C74D141}" destId="{FB9C5CCC-BE15-43BA-8ED0-CBB5457D3FC3}" srcOrd="0" destOrd="0" presId="urn:microsoft.com/office/officeart/2005/8/layout/hChevron3"/>
    <dgm:cxn modelId="{30725FA9-71A5-41B6-8623-69F2A028B9D9}" srcId="{18E88292-6FFA-4C69-B82F-32F17F3130D3}" destId="{F98ADBF6-39AB-4FF5-8A80-4BCD1B172935}" srcOrd="0" destOrd="0" parTransId="{F9E64C3A-7599-41FB-A2BA-53B6AC8D4733}" sibTransId="{9CCAF963-C57E-4B63-8266-5B502F1D9797}"/>
    <dgm:cxn modelId="{1B9562B6-1224-4B40-BECA-148EEEB04D25}" type="presOf" srcId="{90F2DEAC-B985-4572-B0E3-735122792A83}" destId="{FF2B0EC4-11CF-4E09-B8EA-60781C8037D5}" srcOrd="0" destOrd="0" presId="urn:microsoft.com/office/officeart/2005/8/layout/hChevron3"/>
    <dgm:cxn modelId="{A760CEB6-B761-4577-8001-049C1F55820A}" srcId="{18E88292-6FFA-4C69-B82F-32F17F3130D3}" destId="{B69DC829-4701-4795-9B59-252E8AC9A9C2}" srcOrd="5" destOrd="0" parTransId="{A3CDDDDE-89EA-4C48-A63C-2CAB31558271}" sibTransId="{6BD89A13-1111-496D-9077-C05CB4E7AE73}"/>
    <dgm:cxn modelId="{46D4FFB9-BDA7-41F6-BDA6-5B85A871128E}" srcId="{18E88292-6FFA-4C69-B82F-32F17F3130D3}" destId="{90F2DEAC-B985-4572-B0E3-735122792A83}" srcOrd="3" destOrd="0" parTransId="{2CD4EBAB-8F6E-4143-84C4-ECD94482A0D7}" sibTransId="{50DB3C38-BCAE-4479-9EC7-D2BC8E0EDD37}"/>
    <dgm:cxn modelId="{A744ABC3-2BD0-4D7A-B032-E2029F875303}" srcId="{18E88292-6FFA-4C69-B82F-32F17F3130D3}" destId="{1490A4EC-EC28-4354-A4E3-898E2EA8ACC6}" srcOrd="6" destOrd="0" parTransId="{1E8B7591-9720-49E2-815B-CF57C94A916B}" sibTransId="{B4F810B7-55D6-4579-A6D4-943F6F928194}"/>
    <dgm:cxn modelId="{4FFB2ADC-2946-4656-8518-F89451793E0C}" type="presOf" srcId="{73F07A67-3E5E-449D-94B6-E529882CC6EB}" destId="{655F784F-EAB1-4B15-9A16-840A1889A555}" srcOrd="0" destOrd="0" presId="urn:microsoft.com/office/officeart/2005/8/layout/hChevron3"/>
    <dgm:cxn modelId="{234070E6-CD0B-4B6B-B684-42496262A1B5}" srcId="{18E88292-6FFA-4C69-B82F-32F17F3130D3}" destId="{73900783-5A44-46FB-AE13-A3567C74D141}" srcOrd="2" destOrd="0" parTransId="{A56159D3-5E96-4CC7-AA93-DB6188EA3097}" sibTransId="{D99FF246-49A7-4AC1-9796-0D79D0978001}"/>
    <dgm:cxn modelId="{CD0CD4ED-1E47-44B3-B06B-65116A348EAF}" type="presOf" srcId="{38B21831-0490-4782-98C1-520D8855A292}" destId="{41B80FC3-A39B-48F0-B157-A36D40AAB0E0}" srcOrd="0" destOrd="0" presId="urn:microsoft.com/office/officeart/2005/8/layout/hChevron3"/>
    <dgm:cxn modelId="{6AE142F4-E125-4403-9B19-6F6BFCDEFB95}" type="presOf" srcId="{1490A4EC-EC28-4354-A4E3-898E2EA8ACC6}" destId="{2CA48789-1777-4143-A029-E3BB9A881B34}" srcOrd="0" destOrd="0" presId="urn:microsoft.com/office/officeart/2005/8/layout/hChevron3"/>
    <dgm:cxn modelId="{EAA3ED9E-37E2-4462-8330-DDB3A2DB1DA4}" type="presParOf" srcId="{67B5FE54-F683-4246-8D3A-21211B9F25CD}" destId="{4A1B42F4-3EC4-4D5B-B639-96DDCC0EC49C}" srcOrd="0" destOrd="0" presId="urn:microsoft.com/office/officeart/2005/8/layout/hChevron3"/>
    <dgm:cxn modelId="{F679FA9E-B97A-4D6A-A1F5-D46D9572A8CF}" type="presParOf" srcId="{67B5FE54-F683-4246-8D3A-21211B9F25CD}" destId="{0858378B-5A34-44DE-9F74-AB2F76A7FCF4}" srcOrd="1" destOrd="0" presId="urn:microsoft.com/office/officeart/2005/8/layout/hChevron3"/>
    <dgm:cxn modelId="{1EF534BA-2413-460D-B913-5EC2F6F49C3D}" type="presParOf" srcId="{67B5FE54-F683-4246-8D3A-21211B9F25CD}" destId="{41B80FC3-A39B-48F0-B157-A36D40AAB0E0}" srcOrd="2" destOrd="0" presId="urn:microsoft.com/office/officeart/2005/8/layout/hChevron3"/>
    <dgm:cxn modelId="{A30FA363-0898-4F45-9505-B5F741914477}" type="presParOf" srcId="{67B5FE54-F683-4246-8D3A-21211B9F25CD}" destId="{71E09915-00F4-49C9-AE69-DFDA2E679E61}" srcOrd="3" destOrd="0" presId="urn:microsoft.com/office/officeart/2005/8/layout/hChevron3"/>
    <dgm:cxn modelId="{9CDD0F51-A09E-41C5-9EF4-5A08A2F1CFB6}" type="presParOf" srcId="{67B5FE54-F683-4246-8D3A-21211B9F25CD}" destId="{FB9C5CCC-BE15-43BA-8ED0-CBB5457D3FC3}" srcOrd="4" destOrd="0" presId="urn:microsoft.com/office/officeart/2005/8/layout/hChevron3"/>
    <dgm:cxn modelId="{74803153-297C-454E-B01A-B86ED8607527}" type="presParOf" srcId="{67B5FE54-F683-4246-8D3A-21211B9F25CD}" destId="{E8CAC1DB-9675-4725-94E8-C2AA234547C6}" srcOrd="5" destOrd="0" presId="urn:microsoft.com/office/officeart/2005/8/layout/hChevron3"/>
    <dgm:cxn modelId="{F1A28518-541A-46BB-89FD-DC8C82B82079}" type="presParOf" srcId="{67B5FE54-F683-4246-8D3A-21211B9F25CD}" destId="{FF2B0EC4-11CF-4E09-B8EA-60781C8037D5}" srcOrd="6" destOrd="0" presId="urn:microsoft.com/office/officeart/2005/8/layout/hChevron3"/>
    <dgm:cxn modelId="{91C5237C-D60E-4F0B-84C0-CF986944B911}" type="presParOf" srcId="{67B5FE54-F683-4246-8D3A-21211B9F25CD}" destId="{FDB1E56B-C51C-4086-AEF8-8A7BC76552B2}" srcOrd="7" destOrd="0" presId="urn:microsoft.com/office/officeart/2005/8/layout/hChevron3"/>
    <dgm:cxn modelId="{36CA9FBF-5C38-4682-B3D6-2618FB52C0A2}" type="presParOf" srcId="{67B5FE54-F683-4246-8D3A-21211B9F25CD}" destId="{655F784F-EAB1-4B15-9A16-840A1889A555}" srcOrd="8" destOrd="0" presId="urn:microsoft.com/office/officeart/2005/8/layout/hChevron3"/>
    <dgm:cxn modelId="{C8C4E4A6-9106-4CAD-B313-A3B2AC08D31D}" type="presParOf" srcId="{67B5FE54-F683-4246-8D3A-21211B9F25CD}" destId="{24347B0B-2117-4EFF-8B77-C3B90695A052}" srcOrd="9" destOrd="0" presId="urn:microsoft.com/office/officeart/2005/8/layout/hChevron3"/>
    <dgm:cxn modelId="{24C96D26-5677-4C0B-8A3A-79FB541108E3}" type="presParOf" srcId="{67B5FE54-F683-4246-8D3A-21211B9F25CD}" destId="{0AEC73E2-75E8-47B6-B3A1-3DE2884704C8}" srcOrd="10" destOrd="0" presId="urn:microsoft.com/office/officeart/2005/8/layout/hChevron3"/>
    <dgm:cxn modelId="{17B4B1F6-3CB0-4342-936C-50F2508B4B7F}" type="presParOf" srcId="{67B5FE54-F683-4246-8D3A-21211B9F25CD}" destId="{DB96CFA4-6819-4BAD-A099-E495E26E1F6B}" srcOrd="11" destOrd="0" presId="urn:microsoft.com/office/officeart/2005/8/layout/hChevron3"/>
    <dgm:cxn modelId="{6FB2337F-1DF7-4F27-8870-5BCEA7350443}" type="presParOf" srcId="{67B5FE54-F683-4246-8D3A-21211B9F25CD}" destId="{2CA48789-1777-4143-A029-E3BB9A881B3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chemeClr val="accent2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42F4-3EC4-4D5B-B639-96DDCC0EC49C}">
      <dsp:nvSpPr>
        <dsp:cNvPr id="0" name=""/>
        <dsp:cNvSpPr/>
      </dsp:nvSpPr>
      <dsp:spPr>
        <a:xfrm>
          <a:off x="0" y="354240"/>
          <a:ext cx="2036404" cy="311830"/>
        </a:xfrm>
        <a:prstGeom prst="homePlate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 Motivation</a:t>
          </a:r>
        </a:p>
      </dsp:txBody>
      <dsp:txXfrm>
        <a:off x="0" y="354240"/>
        <a:ext cx="1958447" cy="311830"/>
      </dsp:txXfrm>
    </dsp:sp>
    <dsp:sp modelId="{41B80FC3-A39B-48F0-B157-A36D40AAB0E0}">
      <dsp:nvSpPr>
        <dsp:cNvPr id="0" name=""/>
        <dsp:cNvSpPr/>
      </dsp:nvSpPr>
      <dsp:spPr>
        <a:xfrm>
          <a:off x="1623857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Stand der Technik</a:t>
          </a:r>
        </a:p>
      </dsp:txBody>
      <dsp:txXfrm>
        <a:off x="1779772" y="354240"/>
        <a:ext cx="1724574" cy="311830"/>
      </dsp:txXfrm>
    </dsp:sp>
    <dsp:sp modelId="{FB9C5CCC-BE15-43BA-8ED0-CBB5457D3FC3}">
      <dsp:nvSpPr>
        <dsp:cNvPr id="0" name=""/>
        <dsp:cNvSpPr/>
      </dsp:nvSpPr>
      <dsp:spPr>
        <a:xfrm>
          <a:off x="3252981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Anforderungen</a:t>
          </a:r>
        </a:p>
      </dsp:txBody>
      <dsp:txXfrm>
        <a:off x="3408896" y="354240"/>
        <a:ext cx="1724574" cy="311830"/>
      </dsp:txXfrm>
    </dsp:sp>
    <dsp:sp modelId="{FF2B0EC4-11CF-4E09-B8EA-60781C8037D5}">
      <dsp:nvSpPr>
        <dsp:cNvPr id="0" name=""/>
        <dsp:cNvSpPr/>
      </dsp:nvSpPr>
      <dsp:spPr>
        <a:xfrm>
          <a:off x="4882105" y="354240"/>
          <a:ext cx="2036404" cy="311830"/>
        </a:xfrm>
        <a:prstGeom prst="chevron">
          <a:avLst/>
        </a:prstGeom>
        <a:solidFill>
          <a:srgbClr val="8AB833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Technologieauswahl</a:t>
          </a:r>
        </a:p>
      </dsp:txBody>
      <dsp:txXfrm>
        <a:off x="5038020" y="354240"/>
        <a:ext cx="1724574" cy="311830"/>
      </dsp:txXfrm>
    </dsp:sp>
    <dsp:sp modelId="{655F784F-EAB1-4B15-9A16-840A1889A555}">
      <dsp:nvSpPr>
        <dsp:cNvPr id="0" name=""/>
        <dsp:cNvSpPr/>
      </dsp:nvSpPr>
      <dsp:spPr>
        <a:xfrm>
          <a:off x="6511228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        Konzept</a:t>
          </a:r>
        </a:p>
      </dsp:txBody>
      <dsp:txXfrm>
        <a:off x="6667143" y="354240"/>
        <a:ext cx="1724574" cy="311830"/>
      </dsp:txXfrm>
    </dsp:sp>
    <dsp:sp modelId="{0AEC73E2-75E8-47B6-B3A1-3DE2884704C8}">
      <dsp:nvSpPr>
        <dsp:cNvPr id="0" name=""/>
        <dsp:cNvSpPr/>
      </dsp:nvSpPr>
      <dsp:spPr>
        <a:xfrm>
          <a:off x="8140352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   Implementierung</a:t>
          </a:r>
        </a:p>
      </dsp:txBody>
      <dsp:txXfrm>
        <a:off x="8296267" y="354240"/>
        <a:ext cx="1724574" cy="311830"/>
      </dsp:txXfrm>
    </dsp:sp>
    <dsp:sp modelId="{2CA48789-1777-4143-A029-E3BB9A881B34}">
      <dsp:nvSpPr>
        <dsp:cNvPr id="0" name=""/>
        <dsp:cNvSpPr/>
      </dsp:nvSpPr>
      <dsp:spPr>
        <a:xfrm>
          <a:off x="9769476" y="354240"/>
          <a:ext cx="2036404" cy="311830"/>
        </a:xfrm>
        <a:prstGeom prst="chevron">
          <a:avLst/>
        </a:prstGeom>
        <a:solidFill>
          <a:srgbClr val="C0CF3A"/>
        </a:solidFill>
        <a:ln w="28575" cap="flat" cmpd="sng" algn="ctr">
          <a:solidFill>
            <a:srgbClr val="F3F0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Georgia" panose="02040502050405020303" pitchFamily="18" charset="0"/>
            </a:rPr>
            <a:t>Ausblick</a:t>
          </a:r>
        </a:p>
      </dsp:txBody>
      <dsp:txXfrm>
        <a:off x="9925391" y="354240"/>
        <a:ext cx="1724574" cy="311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erstellt mit ChatGPT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156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Digitale Reizüberflutung:</a:t>
            </a:r>
          </a:p>
          <a:p>
            <a:pPr lvl="0"/>
            <a:r>
              <a:rPr lang="de-DE" dirty="0"/>
              <a:t>– Wir kennen das alle: In unserer digitalen Welt werden wir ständig mit Reizen überflutet – durch </a:t>
            </a:r>
            <a:r>
              <a:rPr lang="de-DE" dirty="0" err="1"/>
              <a:t>Social</a:t>
            </a:r>
            <a:r>
              <a:rPr lang="de-DE" dirty="0"/>
              <a:t> Media, kurze Clips, Push-Benachrichtigungen usw.</a:t>
            </a:r>
            <a:br>
              <a:rPr lang="de-DE" dirty="0"/>
            </a:br>
            <a:r>
              <a:rPr lang="de-DE" dirty="0"/>
              <a:t>– Das wirkt sich negativ auf unsere Konzentration aus und erschwert nachhaltiges, tiefes Lernen</a:t>
            </a:r>
            <a:br>
              <a:rPr lang="de-DE" dirty="0"/>
            </a:br>
            <a:r>
              <a:rPr lang="de-DE" dirty="0"/>
              <a:t>– Gerade bei Kindern und Jugendlichen zeigt sich das immer häufiger</a:t>
            </a:r>
          </a:p>
          <a:p>
            <a:endParaRPr lang="de-DE" dirty="0"/>
          </a:p>
          <a:p>
            <a:r>
              <a:rPr lang="de-DE" b="1" dirty="0"/>
              <a:t>Gamification &amp; Mixed Reality:</a:t>
            </a:r>
            <a:br>
              <a:rPr lang="de-DE" dirty="0"/>
            </a:br>
            <a:r>
              <a:rPr lang="de-DE" dirty="0"/>
              <a:t>– Gleichzeitig zeigen Studien, dass spielerische Elemente – also Gamification – den Lernprozess deutlich verbessern können</a:t>
            </a:r>
            <a:br>
              <a:rPr lang="de-DE" dirty="0"/>
            </a:br>
            <a:r>
              <a:rPr lang="de-DE" dirty="0"/>
              <a:t>– Wenn Lernen spannend gestaltet ist und visuell oder interaktiv unterstützt wird, bleibt mehr hängen</a:t>
            </a:r>
            <a:br>
              <a:rPr lang="de-DE" dirty="0"/>
            </a:br>
            <a:r>
              <a:rPr lang="de-DE" dirty="0"/>
              <a:t>– Besonders Mixed Reality schafft eine neue Tiefe im Erleben: Man ist mitten im Geschehen – und das motiviert</a:t>
            </a:r>
          </a:p>
          <a:p>
            <a:endParaRPr lang="de-DE" dirty="0"/>
          </a:p>
          <a:p>
            <a:r>
              <a:rPr lang="de-DE" b="1" dirty="0"/>
              <a:t>Virtuelle Naturerlebnisse:</a:t>
            </a:r>
          </a:p>
          <a:p>
            <a:r>
              <a:rPr lang="de-DE" dirty="0"/>
              <a:t>– Auch Naturkontakt wirkt sich positiv auf unser Gehirn aus</a:t>
            </a:r>
            <a:br>
              <a:rPr lang="de-DE" dirty="0"/>
            </a:br>
            <a:r>
              <a:rPr lang="de-DE" dirty="0"/>
              <a:t>– Studien zeigen: Selbst virtuelle Natur kann Stress reduzieren, die Stimmung heben und die kognitive Leistungsfähigkeit steigern</a:t>
            </a:r>
            <a:br>
              <a:rPr lang="de-DE" dirty="0"/>
            </a:br>
            <a:r>
              <a:rPr lang="de-DE" dirty="0"/>
              <a:t>– Gerade Menschen in Städten oder mit wenig Zugang zur Natur profitieren davon besonders</a:t>
            </a:r>
          </a:p>
          <a:p>
            <a:endParaRPr lang="de-DE" dirty="0"/>
          </a:p>
          <a:p>
            <a:r>
              <a:rPr lang="de-DE" b="1" dirty="0"/>
              <a:t>MR-Tierbeobachtung schont Umwelt &amp; stärkt Naturschutzbewusstsein</a:t>
            </a:r>
            <a:br>
              <a:rPr lang="de-DE" dirty="0"/>
            </a:br>
            <a:r>
              <a:rPr lang="de-DE" dirty="0"/>
              <a:t>– Ein weiterer Aspekt: Um echte Tiere zu sehen, reisen viele Menschen in Zoos oder sogar in andere Länder.</a:t>
            </a:r>
            <a:br>
              <a:rPr lang="de-DE" dirty="0"/>
            </a:br>
            <a:r>
              <a:rPr lang="de-DE" dirty="0"/>
              <a:t>– Mit MR können wir Tiere erleben, ohne die Umwelt zu belasten – und gleichzeitig ein Bewusstsein für den Schutz dieser Arten fördern</a:t>
            </a:r>
          </a:p>
          <a:p>
            <a:endParaRPr lang="de-DE" dirty="0"/>
          </a:p>
          <a:p>
            <a:r>
              <a:rPr lang="de-DE" b="1" dirty="0"/>
              <a:t>Ziel unseres Projekts:</a:t>
            </a:r>
          </a:p>
          <a:p>
            <a:r>
              <a:rPr lang="de-DE" dirty="0"/>
              <a:t>– Eine </a:t>
            </a:r>
            <a:r>
              <a:rPr lang="de-DE" b="1" dirty="0"/>
              <a:t>Mixed-Reality-Anwendung</a:t>
            </a:r>
            <a:r>
              <a:rPr lang="de-DE" dirty="0"/>
              <a:t> zu entwickeln, in der Nutzer </a:t>
            </a:r>
            <a:r>
              <a:rPr lang="de-DE" b="1" dirty="0"/>
              <a:t>verschiedene Tierarten interaktiv beobachten und fotografieren können</a:t>
            </a:r>
            <a:br>
              <a:rPr lang="de-DE" dirty="0"/>
            </a:br>
            <a:r>
              <a:rPr lang="de-DE" dirty="0"/>
              <a:t>– Dabei können sie ein </a:t>
            </a:r>
            <a:r>
              <a:rPr lang="de-DE" b="1" dirty="0"/>
              <a:t>digitales Entdeckertagebuch führen</a:t>
            </a:r>
            <a:r>
              <a:rPr lang="de-DE" dirty="0"/>
              <a:t> – mit eigenen Fotos, den natürlichen Lebensräumen und Steckbriefen zu den Tieren</a:t>
            </a:r>
            <a:br>
              <a:rPr lang="de-DE" dirty="0"/>
            </a:br>
            <a:r>
              <a:rPr lang="de-DE" dirty="0"/>
              <a:t>– Die Tiere bewegen sich in </a:t>
            </a:r>
            <a:r>
              <a:rPr lang="de-DE" b="1" dirty="0"/>
              <a:t>virtuellen, naturnahen Umgebungen</a:t>
            </a:r>
            <a:r>
              <a:rPr lang="de-DE" dirty="0"/>
              <a:t>, sodass ein echtes Naturerlebnis entsteht</a:t>
            </a:r>
            <a:br>
              <a:rPr lang="de-DE" dirty="0"/>
            </a:br>
            <a:r>
              <a:rPr lang="de-DE" dirty="0"/>
              <a:t>– Unser Ziel ist es, </a:t>
            </a:r>
            <a:r>
              <a:rPr lang="de-DE" b="1" dirty="0"/>
              <a:t>Spiel, Bildung und Naturbewusstsein zu verbinden</a:t>
            </a:r>
            <a:r>
              <a:rPr lang="de-DE" dirty="0"/>
              <a:t> und dabei eine spannende, lehrreiche und nachhaltige Erfahrung zu schaffen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>
                <a:latin typeface="Georgia" panose="02040502050405020303" pitchFamily="18" charset="0"/>
              </a:rPr>
              <a:t>-----------------------------------------------------------------------------------------------------------------------------------</a:t>
            </a:r>
          </a:p>
          <a:p>
            <a:r>
              <a:rPr lang="de-DE" dirty="0">
                <a:latin typeface="Georgia" panose="02040502050405020303" pitchFamily="18" charset="0"/>
              </a:rPr>
              <a:t>Quellen: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7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Extended Reality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dirty="0"/>
              <a:t>Überbegriff</a:t>
            </a:r>
            <a:r>
              <a:rPr lang="de-DE" dirty="0"/>
              <a:t> für alle Technologien, die reale und digitale Welten kombinieren (VR, AR, MR)</a:t>
            </a:r>
          </a:p>
          <a:p>
            <a:r>
              <a:rPr lang="de-DE" b="1" dirty="0"/>
              <a:t>Virtual Reality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Vollständig computergenerierte Umgebung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Nutzer </a:t>
            </a:r>
            <a:r>
              <a:rPr lang="de-DE" i="1" dirty="0"/>
              <a:t>taucht komplett</a:t>
            </a:r>
            <a:r>
              <a:rPr lang="de-DE" dirty="0"/>
              <a:t> in virtuelle Welt ein – reale Welt wird vollständig </a:t>
            </a:r>
            <a:r>
              <a:rPr lang="de-DE" i="1" dirty="0"/>
              <a:t>ausgeblendet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Hardware: Normale VR-Brillen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Wird oft für Spiele, Simulationen oder Trainings eingesetzt.</a:t>
            </a:r>
          </a:p>
          <a:p>
            <a:r>
              <a:rPr lang="de-DE" b="1" dirty="0" err="1"/>
              <a:t>Augmented</a:t>
            </a:r>
            <a:r>
              <a:rPr lang="de-DE" b="1" dirty="0"/>
              <a:t> Reality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Nutzer sieht die Umgebung weiterhin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Aber digitale Inhalte und Objekte </a:t>
            </a:r>
            <a:r>
              <a:rPr lang="de-DE" b="1" dirty="0"/>
              <a:t>überlagern</a:t>
            </a:r>
            <a:r>
              <a:rPr lang="de-DE" dirty="0"/>
              <a:t> die reale Welt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Beispiele: Pokémon GO, Google Lens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Gut für Infos &amp; kleine Interaktionen, aber weniger immersiv</a:t>
            </a:r>
          </a:p>
          <a:p>
            <a:r>
              <a:rPr lang="de-DE" b="1" dirty="0"/>
              <a:t>Mixed Reality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dirty="0"/>
              <a:t>Verschmelzung</a:t>
            </a:r>
            <a:r>
              <a:rPr lang="de-DE" dirty="0"/>
              <a:t> von realer und virtueller Welt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Digitale Elemente interagieren mit realen Objekten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Beispiel: Ein digitales Tier läuft über den echten Tisch und reagiert auf reale Hindernisse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Benötigt spezielle Geräte mit Raum- und Tiefenerkennung (z. B. </a:t>
            </a:r>
            <a:r>
              <a:rPr lang="de-DE" dirty="0" err="1"/>
              <a:t>Meta</a:t>
            </a:r>
            <a:r>
              <a:rPr lang="de-DE" dirty="0"/>
              <a:t> Quest 3, HoloLens).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Ideal für Anwendungen, in denen Nutzer mit virtuellen Inhalten </a:t>
            </a:r>
            <a:r>
              <a:rPr lang="de-DE" i="1" dirty="0"/>
              <a:t>im realen Raum</a:t>
            </a:r>
            <a:r>
              <a:rPr lang="de-DE" dirty="0"/>
              <a:t> agieren</a:t>
            </a:r>
          </a:p>
          <a:p>
            <a:endParaRPr lang="de-DE" dirty="0"/>
          </a:p>
          <a:p>
            <a:r>
              <a:rPr lang="de-DE" dirty="0"/>
              <a:t>--------------------------------------------------------------------------------------------------------------------------</a:t>
            </a:r>
          </a:p>
          <a:p>
            <a:r>
              <a:rPr lang="de-DE" dirty="0"/>
              <a:t>Quellen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Tremosa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2025) 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(Zobel et al., 2018)</a:t>
            </a:r>
          </a:p>
          <a:p>
            <a:r>
              <a:rPr lang="de-DE" dirty="0"/>
              <a:t>https://www.barff.de/der-mix-der-realit%C3%A4ten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197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Virtuelle Tierbeobachtung / Zoos: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800" dirty="0"/>
              <a:t>VR-Erlebnisse:</a:t>
            </a:r>
          </a:p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de-DE" sz="1800" b="1" dirty="0">
                <a:latin typeface="Georgia" panose="02040502050405020303" pitchFamily="18" charset="0"/>
              </a:rPr>
              <a:t>Zoo Leipzig - </a:t>
            </a:r>
            <a:r>
              <a:rPr lang="de-DE" sz="1800" b="1" dirty="0" err="1">
                <a:latin typeface="Georgia" panose="02040502050405020303" pitchFamily="18" charset="0"/>
              </a:rPr>
              <a:t>Immotion</a:t>
            </a:r>
            <a:r>
              <a:rPr lang="de-DE" sz="1800" b="1" dirty="0">
                <a:latin typeface="Georgia" panose="02040502050405020303" pitchFamily="18" charset="0"/>
              </a:rPr>
              <a:t> VR: </a:t>
            </a:r>
            <a:r>
              <a:rPr lang="de-DE" sz="1600" dirty="0">
                <a:latin typeface="Georgia" panose="02040502050405020303" pitchFamily="18" charset="0"/>
              </a:rPr>
              <a:t>Virtuelle Fahrten durch Tierwelten mit VR-Headset und bewegten Sitzen</a:t>
            </a:r>
          </a:p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de-DE" sz="1800" b="1" dirty="0"/>
              <a:t>Wuppertaler Zoo - </a:t>
            </a:r>
            <a:r>
              <a:rPr lang="de-DE" sz="1800" b="1" dirty="0" err="1"/>
              <a:t>Cardboard</a:t>
            </a:r>
            <a:r>
              <a:rPr lang="de-DE" sz="1800" b="1" dirty="0"/>
              <a:t>-Rundgang: </a:t>
            </a:r>
            <a:r>
              <a:rPr lang="de-DE" sz="1600" dirty="0"/>
              <a:t>Smartphone in Papp-VR-Brille → 360°-Bilder vom Zoo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800" dirty="0"/>
              <a:t>AR-Anwendungen:</a:t>
            </a:r>
          </a:p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de-DE" sz="1800" b="1" dirty="0">
                <a:latin typeface="Georgia" panose="02040502050405020303" pitchFamily="18" charset="0"/>
              </a:rPr>
              <a:t>WWF-App: </a:t>
            </a:r>
            <a:r>
              <a:rPr lang="de-DE" sz="1600" dirty="0">
                <a:latin typeface="Georgia" panose="02040502050405020303" pitchFamily="18" charset="0"/>
              </a:rPr>
              <a:t>3D-Tiere per Smartphone in den Raum stellen, dazu Infos zu Artenschutz</a:t>
            </a:r>
          </a:p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de-DE" sz="1800" b="1" dirty="0">
                <a:latin typeface="Georgia" panose="02040502050405020303" pitchFamily="18" charset="0"/>
              </a:rPr>
              <a:t>Virtueller AR-Zoo (China): </a:t>
            </a:r>
            <a:r>
              <a:rPr lang="de-DE" sz="1600" dirty="0">
                <a:latin typeface="Georgia" panose="02040502050405020303" pitchFamily="18" charset="0"/>
              </a:rPr>
              <a:t>Interaktive Tiere (z. B. Elefant läuft über Hand) via Smartphone/AR-Brille</a:t>
            </a:r>
          </a:p>
          <a:p>
            <a:pPr marL="228600" lvl="0" indent="0">
              <a:buFont typeface="Arial" panose="020B0604020202020204" pitchFamily="34" charset="0"/>
              <a:buNone/>
            </a:pPr>
            <a:endParaRPr lang="de-DE" sz="1600" dirty="0">
              <a:latin typeface="Georgia" panose="02040502050405020303" pitchFamily="18" charset="0"/>
            </a:endParaRPr>
          </a:p>
          <a:p>
            <a:pPr marL="228600" lvl="0" indent="0">
              <a:buFont typeface="Arial" panose="020B0604020202020204" pitchFamily="34" charset="0"/>
              <a:buNone/>
            </a:pPr>
            <a:r>
              <a:rPr lang="de-DE" sz="1600" dirty="0">
                <a:latin typeface="Georgia" panose="02040502050405020303" pitchFamily="18" charset="0"/>
              </a:rPr>
              <a:t>-------------------------------------------------------------------------------------------------------------------------------</a:t>
            </a:r>
          </a:p>
          <a:p>
            <a:pPr marL="228600" lvl="0" indent="0">
              <a:buFont typeface="Arial" panose="020B0604020202020204" pitchFamily="34" charset="0"/>
              <a:buNone/>
            </a:pPr>
            <a:r>
              <a:rPr lang="de-DE" sz="1600" dirty="0">
                <a:latin typeface="Georgia" panose="02040502050405020303" pitchFamily="18" charset="0"/>
              </a:rPr>
              <a:t>Quellen:</a:t>
            </a:r>
          </a:p>
          <a:p>
            <a:pPr marL="228600" lvl="0" indent="0">
              <a:buFont typeface="Arial" panose="020B0604020202020204" pitchFamily="34" charset="0"/>
              <a:buNone/>
            </a:pPr>
            <a:endParaRPr lang="de-DE" sz="1600" dirty="0">
              <a:latin typeface="Georgia" panose="02040502050405020303" pitchFamily="18" charset="0"/>
            </a:endParaRPr>
          </a:p>
          <a:p>
            <a:pPr marL="228600" lvl="0" indent="0">
              <a:buFont typeface="Arial" panose="020B0604020202020204" pitchFamily="34" charset="0"/>
              <a:buNone/>
            </a:pPr>
            <a:r>
              <a:rPr lang="de-DE" sz="1600" dirty="0">
                <a:latin typeface="Georgia" panose="02040502050405020303" pitchFamily="18" charset="0"/>
              </a:rPr>
              <a:t>https://play.google.com/store/apps/details?id=studio.mobfish.zoowuppertal</a:t>
            </a:r>
          </a:p>
          <a:p>
            <a:pPr marL="228600" lvl="0" indent="0">
              <a:buFont typeface="Arial" panose="020B0604020202020204" pitchFamily="34" charset="0"/>
              <a:buNone/>
            </a:pPr>
            <a:r>
              <a:rPr lang="de-DE" sz="1600" dirty="0">
                <a:latin typeface="Georgia" panose="02040502050405020303" pitchFamily="18" charset="0"/>
              </a:rPr>
              <a:t>https://www.wwf.de/aktiv-werden/augmented-reality</a:t>
            </a:r>
          </a:p>
          <a:p>
            <a:pPr marL="228600" lvl="0" indent="0">
              <a:buFont typeface="Arial" panose="020B0604020202020204" pitchFamily="34" charset="0"/>
              <a:buNone/>
            </a:pPr>
            <a:r>
              <a:rPr lang="de-DE" sz="1600" dirty="0">
                <a:latin typeface="Georgia" panose="02040502050405020303" pitchFamily="18" charset="0"/>
              </a:rPr>
              <a:t>Video zugeschnitten mit: https://clideo.com/de/crop-video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190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AB926-E88E-8FFE-B418-6A4B6FFD6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8F91FA4-2CC7-E5E8-C23D-7C39E0A282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7AF0D70-2A2F-31EF-5FFD-27C1299B4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VR:</a:t>
            </a:r>
          </a:p>
          <a:p>
            <a:r>
              <a:rPr lang="de-DE" b="1" dirty="0"/>
              <a:t>National Geographic </a:t>
            </a:r>
            <a:r>
              <a:rPr lang="de-DE" b="1" dirty="0" err="1"/>
              <a:t>Explore</a:t>
            </a:r>
            <a:r>
              <a:rPr lang="de-DE" b="1" dirty="0"/>
              <a:t> VR:</a:t>
            </a:r>
            <a:endParaRPr lang="de-DE" dirty="0"/>
          </a:p>
          <a:p>
            <a:r>
              <a:rPr lang="de-DE" dirty="0" err="1"/>
              <a:t>Spieler:innen</a:t>
            </a:r>
            <a:r>
              <a:rPr lang="de-DE" dirty="0"/>
              <a:t> reisen auf Expeditionen, z. B. in die Antarktis.</a:t>
            </a:r>
          </a:p>
          <a:p>
            <a:r>
              <a:rPr lang="de-DE" dirty="0"/>
              <a:t>Fokus liegt auf </a:t>
            </a:r>
            <a:r>
              <a:rPr lang="de-DE" i="1" dirty="0"/>
              <a:t>Lernen durch Erleben, </a:t>
            </a:r>
            <a:r>
              <a:rPr lang="de-DE" dirty="0"/>
              <a:t>man beobachtet Tiere wie Pinguine in ihrer natürlichen Umgebung</a:t>
            </a:r>
          </a:p>
          <a:p>
            <a:r>
              <a:rPr lang="de-DE" dirty="0"/>
              <a:t>Fotografieren auch möglich</a:t>
            </a:r>
            <a:br>
              <a:rPr lang="de-DE" dirty="0"/>
            </a:br>
            <a:r>
              <a:rPr lang="de-DE" b="1" dirty="0"/>
              <a:t>Ocean Rift</a:t>
            </a:r>
            <a:endParaRPr lang="de-DE" dirty="0"/>
          </a:p>
          <a:p>
            <a:r>
              <a:rPr lang="de-DE" dirty="0"/>
              <a:t>Virtuelle Unterwasserwelt, Nutzer schwimmen durch Ozeane.</a:t>
            </a:r>
          </a:p>
          <a:p>
            <a:r>
              <a:rPr lang="de-DE" dirty="0"/>
              <a:t>Viele verschiedene Tiere wie Haie, Delfine, Meeresschildkröten in 3D</a:t>
            </a:r>
          </a:p>
          <a:p>
            <a:r>
              <a:rPr lang="de-DE" dirty="0"/>
              <a:t>Informationen über Tiere werden eingeblendet</a:t>
            </a:r>
          </a:p>
          <a:p>
            <a:r>
              <a:rPr lang="de-DE" dirty="0"/>
              <a:t>Frei begehbare Umgebung, man entdeckt in eigenem Tempo</a:t>
            </a:r>
            <a:br>
              <a:rPr lang="de-DE" dirty="0"/>
            </a:br>
            <a:r>
              <a:rPr lang="de-DE" b="1" dirty="0"/>
              <a:t>Nature </a:t>
            </a:r>
            <a:r>
              <a:rPr lang="de-DE" b="1" dirty="0" err="1"/>
              <a:t>Treks</a:t>
            </a:r>
            <a:r>
              <a:rPr lang="de-DE" b="1" dirty="0"/>
              <a:t> VR</a:t>
            </a:r>
          </a:p>
          <a:p>
            <a:r>
              <a:rPr lang="de-DE" b="0" dirty="0"/>
              <a:t>Verschiedene Landschaften und Tiere,</a:t>
            </a:r>
          </a:p>
          <a:p>
            <a:r>
              <a:rPr lang="de-DE" dirty="0"/>
              <a:t>Virtuelle Natur als Rückzugsort, ruhige, meditative Szenen</a:t>
            </a:r>
          </a:p>
          <a:p>
            <a:r>
              <a:rPr lang="de-DE" dirty="0"/>
              <a:t>Eher für Achtsamkeit und Entspannung</a:t>
            </a:r>
            <a:br>
              <a:rPr lang="de-DE" dirty="0"/>
            </a:br>
            <a:r>
              <a:rPr lang="de-DE" b="1" dirty="0" err="1"/>
              <a:t>WildXR</a:t>
            </a:r>
            <a:endParaRPr lang="de-DE" dirty="0"/>
          </a:p>
          <a:p>
            <a:r>
              <a:rPr lang="de-DE" dirty="0"/>
              <a:t>360°-Videos mit echten Tieren in ihrem natürlichen Lebensraum</a:t>
            </a:r>
          </a:p>
          <a:p>
            <a:r>
              <a:rPr lang="de-DE" dirty="0"/>
              <a:t>Fokus auf Artenschutz, Lebensräume und Verhaltensweisen</a:t>
            </a:r>
          </a:p>
          <a:p>
            <a:r>
              <a:rPr lang="de-DE" dirty="0"/>
              <a:t>Kein klassisches Spiel, eher wie eine </a:t>
            </a:r>
            <a:r>
              <a:rPr lang="de-DE" dirty="0" err="1"/>
              <a:t>Naturdoku</a:t>
            </a:r>
            <a:r>
              <a:rPr lang="de-DE" dirty="0"/>
              <a:t> in 3D</a:t>
            </a:r>
            <a:br>
              <a:rPr lang="de-DE" dirty="0"/>
            </a:br>
            <a:r>
              <a:rPr lang="de-DE" dirty="0"/>
              <a:t>Sehr realitätsnah &amp; informativ, aber ohne Interaktion oder Gameplay.</a:t>
            </a:r>
          </a:p>
          <a:p>
            <a:r>
              <a:rPr lang="de-DE" b="1" dirty="0"/>
              <a:t>🛋️ AR / Mixed Reality</a:t>
            </a:r>
          </a:p>
          <a:p>
            <a:r>
              <a:rPr lang="de-DE" b="1" dirty="0"/>
              <a:t>Living </a:t>
            </a:r>
            <a:r>
              <a:rPr lang="de-DE" b="1" dirty="0" err="1"/>
              <a:t>Room</a:t>
            </a:r>
            <a:r>
              <a:rPr lang="de-DE" dirty="0" err="1"/>
              <a:t>Tiere</a:t>
            </a:r>
            <a:r>
              <a:rPr lang="de-DE" dirty="0"/>
              <a:t> erscheinen über die MR-Funktion der Brille in echter Umgebung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Als Miniaturen auf dem Tisch oder lebensgroß im Wohnzimmer.</a:t>
            </a:r>
          </a:p>
          <a:p>
            <a:r>
              <a:rPr lang="de-DE" dirty="0"/>
              <a:t>Tiere sind </a:t>
            </a:r>
            <a:r>
              <a:rPr lang="de-DE" dirty="0" err="1"/>
              <a:t>cartoonhaft</a:t>
            </a:r>
            <a:r>
              <a:rPr lang="de-DE" dirty="0"/>
              <a:t> und weniger realistisch</a:t>
            </a:r>
            <a:br>
              <a:rPr lang="de-DE" dirty="0"/>
            </a:br>
            <a:r>
              <a:rPr lang="de-DE" b="1" dirty="0" err="1"/>
              <a:t>Animalz</a:t>
            </a:r>
            <a:r>
              <a:rPr lang="de-DE" b="1" dirty="0"/>
              <a:t> VR</a:t>
            </a:r>
            <a:endParaRPr lang="de-DE" dirty="0"/>
          </a:p>
          <a:p>
            <a:r>
              <a:rPr lang="de-DE" dirty="0"/>
              <a:t>Realistischere Tiere können frei in realer Umgebung platziert und beobachtet werden</a:t>
            </a:r>
          </a:p>
          <a:p>
            <a:r>
              <a:rPr lang="de-DE" dirty="0"/>
              <a:t>Kein edukativer Fokus, eher einfach zum beobachten</a:t>
            </a:r>
          </a:p>
          <a:p>
            <a:endParaRPr lang="de-DE" b="1" dirty="0"/>
          </a:p>
          <a:p>
            <a:r>
              <a:rPr lang="de-DE" b="1" dirty="0"/>
              <a:t>Fazit:</a:t>
            </a:r>
            <a:endParaRPr lang="de-DE" dirty="0"/>
          </a:p>
          <a:p>
            <a:r>
              <a:rPr lang="de-DE" b="1" dirty="0"/>
              <a:t>VR</a:t>
            </a:r>
            <a:r>
              <a:rPr lang="de-DE" dirty="0"/>
              <a:t> ist aktuell am weitesten entwickelt, es gibt viele Spiele</a:t>
            </a:r>
          </a:p>
          <a:p>
            <a:r>
              <a:rPr lang="de-DE" b="1" dirty="0"/>
              <a:t>AR/MR</a:t>
            </a:r>
            <a:r>
              <a:rPr lang="de-DE" dirty="0"/>
              <a:t> steckt noch in den Kinderschuhen: Sehr wenige Spiele mit Tieren, reduzierte Darstellungen (z. B. Living Room) oder einfach noch nicht ausgereift</a:t>
            </a:r>
          </a:p>
          <a:p>
            <a:r>
              <a:rPr lang="de-DE" b="1" dirty="0"/>
              <a:t>Bildung &amp; Naturschutz</a:t>
            </a:r>
            <a:r>
              <a:rPr lang="de-DE" dirty="0"/>
              <a:t> kommen meist zu kurz oder nicht interaktiv</a:t>
            </a:r>
          </a:p>
          <a:p>
            <a:r>
              <a:rPr lang="de-DE" b="1" dirty="0"/>
              <a:t>Was das für euer Spiel bedeutet:</a:t>
            </a:r>
            <a:endParaRPr lang="de-DE" dirty="0"/>
          </a:p>
          <a:p>
            <a:r>
              <a:rPr lang="de-DE" dirty="0"/>
              <a:t>Es gibt </a:t>
            </a:r>
            <a:r>
              <a:rPr lang="de-DE" b="1" dirty="0"/>
              <a:t>kaum MR-Anwendungen</a:t>
            </a:r>
            <a:r>
              <a:rPr lang="de-DE" dirty="0"/>
              <a:t>, die </a:t>
            </a:r>
            <a:r>
              <a:rPr lang="de-DE" b="1" dirty="0"/>
              <a:t>Spiel und Fotografie, Interaktion mit realer Welt und Lernen kombinieren</a:t>
            </a:r>
            <a:endParaRPr lang="de-DE" dirty="0"/>
          </a:p>
          <a:p>
            <a:r>
              <a:rPr lang="de-DE" b="1" dirty="0"/>
              <a:t>Projekt</a:t>
            </a:r>
            <a:r>
              <a:rPr lang="de-DE" dirty="0"/>
              <a:t> hat die Chance, eine </a:t>
            </a:r>
            <a:r>
              <a:rPr lang="de-DE" b="1" dirty="0"/>
              <a:t>echte Lücke</a:t>
            </a:r>
            <a:r>
              <a:rPr lang="de-DE" dirty="0"/>
              <a:t> zu schließen:</a:t>
            </a:r>
          </a:p>
          <a:p>
            <a:pPr lvl="1"/>
            <a:r>
              <a:rPr lang="de-DE" b="1" dirty="0"/>
              <a:t>Realitätsnahe Tiere</a:t>
            </a:r>
            <a:r>
              <a:rPr lang="de-DE" dirty="0"/>
              <a:t> in der eigenen Umgebung</a:t>
            </a:r>
          </a:p>
          <a:p>
            <a:pPr lvl="1"/>
            <a:r>
              <a:rPr lang="de-DE" b="1" dirty="0"/>
              <a:t>Aktive Beteiligung</a:t>
            </a:r>
            <a:r>
              <a:rPr lang="de-DE" dirty="0"/>
              <a:t> durch </a:t>
            </a:r>
            <a:r>
              <a:rPr lang="de-DE" i="1" dirty="0"/>
              <a:t>Tierfotografie</a:t>
            </a:r>
            <a:r>
              <a:rPr lang="de-DE" dirty="0"/>
              <a:t>, </a:t>
            </a:r>
            <a:r>
              <a:rPr lang="de-DE" i="1" dirty="0"/>
              <a:t>-beobachtung</a:t>
            </a:r>
            <a:r>
              <a:rPr lang="de-DE" dirty="0"/>
              <a:t> und </a:t>
            </a:r>
            <a:r>
              <a:rPr lang="de-DE" i="1" dirty="0"/>
              <a:t>Entdeckertagebuch</a:t>
            </a:r>
            <a:endParaRPr lang="de-DE" dirty="0"/>
          </a:p>
          <a:p>
            <a:pPr lvl="1"/>
            <a:r>
              <a:rPr lang="de-DE" b="1" dirty="0"/>
              <a:t>Verbindung von Spaß, Bildung und Naturerlebnis</a:t>
            </a:r>
            <a:endParaRPr lang="de-DE" sz="1600" dirty="0">
              <a:latin typeface="Georgia" panose="02040502050405020303" pitchFamily="18" charset="0"/>
            </a:endParaRPr>
          </a:p>
          <a:p>
            <a:pPr marL="228600" lvl="0" indent="0">
              <a:buFont typeface="Arial" panose="020B0604020202020204" pitchFamily="34" charset="0"/>
              <a:buNone/>
            </a:pPr>
            <a:r>
              <a:rPr lang="de-DE" sz="1600" dirty="0">
                <a:latin typeface="Georgia" panose="02040502050405020303" pitchFamily="18" charset="0"/>
              </a:rPr>
              <a:t>---------------------------------------------------------------------------------------------</a:t>
            </a:r>
          </a:p>
          <a:p>
            <a:pPr marL="228600" lvl="0" indent="0">
              <a:buFont typeface="Arial" panose="020B0604020202020204" pitchFamily="34" charset="0"/>
              <a:buNone/>
            </a:pPr>
            <a:r>
              <a:rPr lang="de-DE" sz="1600" dirty="0">
                <a:latin typeface="Georgia" panose="02040502050405020303" pitchFamily="18" charset="0"/>
              </a:rPr>
              <a:t>Quellen:</a:t>
            </a:r>
          </a:p>
          <a:p>
            <a:pPr marL="228600" lvl="0" indent="0">
              <a:buFont typeface="Arial" panose="020B0604020202020204" pitchFamily="34" charset="0"/>
              <a:buNone/>
            </a:pPr>
            <a:r>
              <a:rPr lang="de-DE" sz="1600" dirty="0">
                <a:latin typeface="Georgia" panose="02040502050405020303" pitchFamily="18" charset="0"/>
              </a:rPr>
              <a:t>National Geographic </a:t>
            </a:r>
            <a:r>
              <a:rPr lang="de-DE" sz="1600" dirty="0" err="1">
                <a:latin typeface="Georgia" panose="02040502050405020303" pitchFamily="18" charset="0"/>
              </a:rPr>
              <a:t>Explore</a:t>
            </a:r>
            <a:r>
              <a:rPr lang="de-DE" sz="1600" dirty="0">
                <a:latin typeface="Georgia" panose="02040502050405020303" pitchFamily="18" charset="0"/>
              </a:rPr>
              <a:t> VR:</a:t>
            </a:r>
          </a:p>
          <a:p>
            <a:pPr marL="228600" lvl="0" indent="0">
              <a:buFont typeface="Arial" panose="020B0604020202020204" pitchFamily="34" charset="0"/>
              <a:buNone/>
            </a:pPr>
            <a:r>
              <a:rPr lang="de-DE" sz="1600" dirty="0">
                <a:latin typeface="Georgia" panose="02040502050405020303" pitchFamily="18" charset="0"/>
              </a:rPr>
              <a:t>https://www.meta.com/de-de/experiences/national-geographic-explore-vr/2046607608728563/?srsltid=AfmBOop3Ua7zdql9Yr-UFHLtjVIZ1y9Cg5D1HpX1rrpaMCa_5CqDxKxa</a:t>
            </a:r>
          </a:p>
          <a:p>
            <a:pPr marL="228600" lvl="0" indent="0">
              <a:buFont typeface="Arial" panose="020B0604020202020204" pitchFamily="34" charset="0"/>
              <a:buNone/>
            </a:pPr>
            <a:endParaRPr lang="de-DE" sz="1600" dirty="0">
              <a:latin typeface="Georgia" panose="02040502050405020303" pitchFamily="18" charset="0"/>
            </a:endParaRPr>
          </a:p>
          <a:p>
            <a:pPr marL="228600" lvl="0" indent="0">
              <a:buFont typeface="Arial" panose="020B0604020202020204" pitchFamily="34" charset="0"/>
              <a:buNone/>
            </a:pPr>
            <a:r>
              <a:rPr lang="de-DE" sz="1600" dirty="0" err="1">
                <a:latin typeface="Georgia" panose="02040502050405020303" pitchFamily="18" charset="0"/>
              </a:rPr>
              <a:t>WildXR</a:t>
            </a:r>
            <a:r>
              <a:rPr lang="de-DE" sz="1600" dirty="0">
                <a:latin typeface="Georgia" panose="02040502050405020303" pitchFamily="18" charset="0"/>
              </a:rPr>
              <a:t>:</a:t>
            </a:r>
          </a:p>
          <a:p>
            <a:pPr marL="228600" lvl="0" indent="0">
              <a:buFont typeface="Arial" panose="020B0604020202020204" pitchFamily="34" charset="0"/>
              <a:buNone/>
            </a:pPr>
            <a:r>
              <a:rPr lang="de-DE" sz="1600" dirty="0">
                <a:latin typeface="Georgia" panose="02040502050405020303" pitchFamily="18" charset="0"/>
              </a:rPr>
              <a:t>https://www.meta.com/de-de/experiences/wildxr/3634799699973926/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CEB8CB-AE0B-FB7A-F5CC-B712F0ACF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307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Unity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Einsteigerfreundlich durch Programmierung mit </a:t>
            </a:r>
            <a:r>
              <a:rPr lang="de-DE" b="1" dirty="0"/>
              <a:t>C#</a:t>
            </a:r>
            <a:r>
              <a:rPr lang="de-DE" dirty="0"/>
              <a:t> (lesbare, verbreitete Sprache, leichter zu lernen als C++)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Ideal für kleine bis mittelgroße Projekte und </a:t>
            </a:r>
            <a:r>
              <a:rPr lang="de-DE" b="1" dirty="0"/>
              <a:t>schnelles </a:t>
            </a:r>
            <a:r>
              <a:rPr lang="de-DE" b="1" dirty="0" err="1"/>
              <a:t>Prototyping</a:t>
            </a:r>
            <a:br>
              <a:rPr lang="de-DE" dirty="0"/>
            </a:br>
            <a:r>
              <a:rPr lang="de-DE" dirty="0"/>
              <a:t>(z. B. schnelles Erstellen und Testen von Spielideen)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Sehr gute Integration für </a:t>
            </a:r>
            <a:r>
              <a:rPr lang="de-DE" b="1" dirty="0" err="1"/>
              <a:t>Meta</a:t>
            </a:r>
            <a:r>
              <a:rPr lang="de-DE" b="1" dirty="0"/>
              <a:t> Quest</a:t>
            </a:r>
            <a:br>
              <a:rPr lang="de-DE" dirty="0"/>
            </a:br>
            <a:r>
              <a:rPr lang="de-DE" dirty="0"/>
              <a:t>(inkl. </a:t>
            </a:r>
            <a:r>
              <a:rPr lang="de-DE" b="1" dirty="0" err="1"/>
              <a:t>Passthrough</a:t>
            </a:r>
            <a:r>
              <a:rPr lang="de-DE" dirty="0"/>
              <a:t> = reale Umgebung durch Kameras sichtbar;</a:t>
            </a:r>
            <a:br>
              <a:rPr lang="de-DE" dirty="0"/>
            </a:br>
            <a:r>
              <a:rPr lang="de-DE" b="1" dirty="0"/>
              <a:t>Plane </a:t>
            </a:r>
            <a:r>
              <a:rPr lang="de-DE" b="1" dirty="0" err="1"/>
              <a:t>Detection</a:t>
            </a:r>
            <a:r>
              <a:rPr lang="de-DE" dirty="0"/>
              <a:t> = erkennt Flächen wie Tische oder Böden)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Große Community, viele Tutorials, Vorlagen und 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Etabliert im </a:t>
            </a:r>
            <a:r>
              <a:rPr lang="de-DE" b="1" dirty="0"/>
              <a:t>AR/VR-Bereich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Kostengünstiger für kleine Teams</a:t>
            </a:r>
            <a:br>
              <a:rPr lang="de-DE" dirty="0"/>
            </a:br>
            <a:r>
              <a:rPr lang="de-DE" dirty="0"/>
              <a:t>(z. B. durch </a:t>
            </a:r>
            <a:r>
              <a:rPr lang="de-DE" b="1" dirty="0"/>
              <a:t>Unity Student</a:t>
            </a:r>
            <a:r>
              <a:rPr lang="de-DE" dirty="0"/>
              <a:t>, kostenlose Tools &amp; Rabatte für Lernende)</a:t>
            </a:r>
          </a:p>
          <a:p>
            <a:endParaRPr lang="de-DE" dirty="0"/>
          </a:p>
          <a:p>
            <a:r>
              <a:rPr lang="de-DE" b="1" dirty="0"/>
              <a:t>Unreal Engine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Fokus auf </a:t>
            </a:r>
            <a:r>
              <a:rPr lang="de-DE" b="1" dirty="0"/>
              <a:t>High-End-Grafik</a:t>
            </a:r>
            <a:r>
              <a:rPr lang="de-DE" dirty="0"/>
              <a:t> und starke Leistung, ideal für sehr realistische 3D-Welten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Nutzt </a:t>
            </a:r>
            <a:r>
              <a:rPr lang="de-DE" b="1" dirty="0"/>
              <a:t>C++</a:t>
            </a:r>
            <a:r>
              <a:rPr lang="de-DE" dirty="0"/>
              <a:t> (leistungsfähig, aber schwerer zu lernen)</a:t>
            </a:r>
            <a:br>
              <a:rPr lang="de-DE" dirty="0"/>
            </a:br>
            <a:r>
              <a:rPr lang="de-DE" dirty="0"/>
              <a:t>Komplexerer Einstieg und höherer Hardwarebedarf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Besonders geeignet für große, grafikintensive Projekte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dirty="0"/>
              <a:t>Open Source</a:t>
            </a:r>
            <a:r>
              <a:rPr lang="de-DE" dirty="0"/>
              <a:t> – der Engine-Code kann angepasst werden, falls nötig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Höherer Entwicklungsaufwand, längere Ladezeiten, größere Dateien</a:t>
            </a:r>
          </a:p>
          <a:p>
            <a:br>
              <a:rPr lang="de-DE" dirty="0"/>
            </a:br>
            <a:r>
              <a:rPr lang="de-DE" dirty="0"/>
              <a:t>Am Ende haben wir uns für Unity entschieden, weil es genau zu unseren Projektzielen passt:</a:t>
            </a:r>
            <a:br>
              <a:rPr lang="de-DE" dirty="0"/>
            </a:br>
            <a:r>
              <a:rPr lang="de-DE" dirty="0"/>
              <a:t>Wir brauchen eine Entwicklungsumgebung, mit der wir schnell einen funktionierenden Prototyp entwickeln können – mit guter MR-Integration, einfachem Einstieg und ausreichender Grafikqualität</a:t>
            </a:r>
            <a:br>
              <a:rPr lang="de-DE" dirty="0"/>
            </a:br>
            <a:r>
              <a:rPr lang="de-DE" dirty="0"/>
              <a:t>Unreal bietet zwar bessere Grafikleistung, wäre aber für unsere Anforderungen überdimensioniert</a:t>
            </a:r>
          </a:p>
          <a:p>
            <a:endParaRPr lang="de-DE" dirty="0"/>
          </a:p>
          <a:p>
            <a:r>
              <a:rPr lang="de-DE" dirty="0"/>
              <a:t>----------------------------------------------------------------------------------</a:t>
            </a:r>
          </a:p>
          <a:p>
            <a:r>
              <a:rPr lang="de-DE" dirty="0"/>
              <a:t>Quellen:</a:t>
            </a:r>
          </a:p>
          <a:p>
            <a:r>
              <a:rPr lang="de-DE" dirty="0"/>
              <a:t>https://unity.com/de/legal/branding-trademarks</a:t>
            </a:r>
          </a:p>
          <a:p>
            <a:r>
              <a:rPr lang="de-DE" dirty="0"/>
              <a:t>https://blog.nobreakpoints.com/unity-tutorial/unity-benutzeroberflaeche/</a:t>
            </a:r>
          </a:p>
          <a:p>
            <a:r>
              <a:rPr lang="de-DE" dirty="0"/>
              <a:t>https://www.unrealengine.com/de/branding</a:t>
            </a:r>
          </a:p>
          <a:p>
            <a:r>
              <a:rPr lang="de-DE" dirty="0"/>
              <a:t>https://www.unrealengine.com/de/blog/unreal-engine-5-1-is-now-available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930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513464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EE3AF-3461-E81B-3A7E-501BF9FA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D8B510-C171-AF24-4E76-08358A99B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15422A-6F64-4957-6091-38FED9287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0EA45BD-2097-1CD4-4790-E1C98D57D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EBF7C3-7417-C015-E4EE-657A633FE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0B6868-1697-8B06-D47E-95607ADD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22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110D3-35DC-351F-829E-906C9679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AFBFE3-C1DF-9E9B-E781-50B06313A8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F06151-AE30-B05E-7C0D-DBA5DF9BD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0E1D53-A6C1-8583-A4E1-715A139AA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43D24F-15A1-A421-41E7-AED360BC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381341-6B85-CE07-DF2C-12010669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5220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48EF5-A516-CE62-0BEB-4E676D8E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346A299-82C7-26F1-54EA-78755C9E1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CBCF0F-EBF9-9C67-7952-51A0F5A2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1D9405-1A65-9F37-D2DC-5AB952EE2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C8240C-7518-F02F-D7FB-41C2F16F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264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198755-D200-9C27-758A-F41B10E0DE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CDA6413-2A46-AB5C-5482-76BD92404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0F642E-47CA-BF21-45F2-30FE08CFA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24651C-BFE8-C81B-C94E-E0B7F421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0A60E5-C585-880B-5557-1F40AB2A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65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241F1AD-F85E-06CA-8533-BFEC625E7192}"/>
              </a:ext>
            </a:extLst>
          </p:cNvPr>
          <p:cNvGrpSpPr/>
          <p:nvPr userDrawn="1"/>
        </p:nvGrpSpPr>
        <p:grpSpPr>
          <a:xfrm>
            <a:off x="-6928" y="0"/>
            <a:ext cx="12198928" cy="6858000"/>
            <a:chOff x="-6928" y="0"/>
            <a:chExt cx="12198928" cy="6858000"/>
          </a:xfrm>
          <a:effectLst/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6DF1DC2F-5075-3CA2-99CC-A672E4AF1C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800"/>
                      </a14:imgEffect>
                      <a14:imgEffect>
                        <a14:saturation sat="104000"/>
                      </a14:imgEffect>
                      <a14:imgEffect>
                        <a14:brightnessContrast bright="4000" contrast="-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6928" y="155463"/>
              <a:ext cx="12198928" cy="6674261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</p:pic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22AEBDA-66D9-1596-91DD-B615340F6FED}"/>
                </a:ext>
              </a:extLst>
            </p:cNvPr>
            <p:cNvGrpSpPr/>
            <p:nvPr userDrawn="1"/>
          </p:nvGrpSpPr>
          <p:grpSpPr>
            <a:xfrm>
              <a:off x="-6928" y="0"/>
              <a:ext cx="12198928" cy="6858000"/>
              <a:chOff x="-6928" y="0"/>
              <a:chExt cx="12198928" cy="6858000"/>
            </a:xfrm>
          </p:grpSpPr>
          <p:sp>
            <p:nvSpPr>
              <p:cNvPr id="5" name="Gleichschenkliges Dreieck 4">
                <a:extLst>
                  <a:ext uri="{FF2B5EF4-FFF2-40B4-BE49-F238E27FC236}">
                    <a16:creationId xmlns:a16="http://schemas.microsoft.com/office/drawing/2014/main" id="{A595EA0E-E035-C86B-3EDD-17D1AF91C75B}"/>
                  </a:ext>
                </a:extLst>
              </p:cNvPr>
              <p:cNvSpPr/>
              <p:nvPr userDrawn="1"/>
            </p:nvSpPr>
            <p:spPr>
              <a:xfrm rot="10800000" flipH="1">
                <a:off x="-6928" y="0"/>
                <a:ext cx="4867663" cy="2035056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  <p:sp>
            <p:nvSpPr>
              <p:cNvPr id="6" name="Gleichschenkliges Dreieck 5">
                <a:extLst>
                  <a:ext uri="{FF2B5EF4-FFF2-40B4-BE49-F238E27FC236}">
                    <a16:creationId xmlns:a16="http://schemas.microsoft.com/office/drawing/2014/main" id="{E82EB2C4-5058-F847-AEA3-DDEADC176C55}"/>
                  </a:ext>
                </a:extLst>
              </p:cNvPr>
              <p:cNvSpPr/>
              <p:nvPr userDrawn="1"/>
            </p:nvSpPr>
            <p:spPr>
              <a:xfrm rot="10800000">
                <a:off x="3738499" y="8400"/>
                <a:ext cx="8453501" cy="3484193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  <p:sp>
            <p:nvSpPr>
              <p:cNvPr id="11" name="Gleichschenkliges Dreieck 10">
                <a:extLst>
                  <a:ext uri="{FF2B5EF4-FFF2-40B4-BE49-F238E27FC236}">
                    <a16:creationId xmlns:a16="http://schemas.microsoft.com/office/drawing/2014/main" id="{4DA9BCB0-8F92-E78C-F53C-14EC2CFE3EB8}"/>
                  </a:ext>
                </a:extLst>
              </p:cNvPr>
              <p:cNvSpPr/>
              <p:nvPr userDrawn="1"/>
            </p:nvSpPr>
            <p:spPr>
              <a:xfrm rot="10800000" flipV="1">
                <a:off x="7821233" y="5816409"/>
                <a:ext cx="4363027" cy="1033192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  <p:sp>
            <p:nvSpPr>
              <p:cNvPr id="13" name="Gleichschenkliges Dreieck 12">
                <a:extLst>
                  <a:ext uri="{FF2B5EF4-FFF2-40B4-BE49-F238E27FC236}">
                    <a16:creationId xmlns:a16="http://schemas.microsoft.com/office/drawing/2014/main" id="{BD8CE28B-6D98-5639-2484-19535CFC95A6}"/>
                  </a:ext>
                </a:extLst>
              </p:cNvPr>
              <p:cNvSpPr/>
              <p:nvPr userDrawn="1"/>
            </p:nvSpPr>
            <p:spPr>
              <a:xfrm rot="10800000" flipH="1" flipV="1">
                <a:off x="10" y="6352674"/>
                <a:ext cx="1583522" cy="505326"/>
              </a:xfrm>
              <a:prstGeom prst="triangle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Georgia" panose="02040502050405020303" pitchFamily="18" charset="0"/>
                </a:endParaRPr>
              </a:p>
            </p:txBody>
          </p:sp>
        </p:grpSp>
      </p:grpSp>
      <p:sp>
        <p:nvSpPr>
          <p:cNvPr id="7" name="Textplatzhalter 1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16. Juni 2025</a:t>
            </a:r>
          </a:p>
        </p:txBody>
      </p:sp>
      <p:sp>
        <p:nvSpPr>
          <p:cNvPr id="8" name="Textplatzhalter 18"/>
          <p:cNvSpPr>
            <a:spLocks noGrp="1"/>
          </p:cNvSpPr>
          <p:nvPr userDrawn="1">
            <p:ph type="body" sz="quarter" idx="14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 userDrawn="1">
            <p:ph type="body" sz="quarter" idx="15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66ED8-666E-7147-3F52-C0CABBE9C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8388B0A-9B14-DE1C-4A0A-8AD94D7A6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301CB5-5C88-5C88-2F2F-F2FC735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D0EA32-436B-5DC3-FDEC-914FDF4C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E906C2-6081-C601-8334-E483925A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291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8D162B-90D6-B8F5-0477-FA0AB5FD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064A6-1106-C90A-5B61-0FF5C0948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97366A-6DE3-F109-E668-52102A3C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E69966-DA25-51A0-AFDE-C9BD0790D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49E02B-CC7A-2A4D-2618-8E4555772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141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4F04A-9CCE-ACAE-4E79-B706B546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E50CC6-D2D5-69FE-BAE6-AB7758435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FED64A-0ECE-8AEA-1F06-204F52B4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E6F45F-13CD-7940-28D3-D3D38DD3D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291AB7-187C-048A-DABD-AA9D12F7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002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A7640-8463-78FC-3F1D-A6FFEDDA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EEC8E8-5B75-07A0-1F06-0960C6759C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00E0A2-AE97-8E40-E454-450908589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23EBF9-B975-44FE-1306-767CABC7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8D0606-A207-E9A3-FA3D-C59D5208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E1877F-8AB7-ED7D-AB76-42A4DA14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19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6A0E9-CBFB-5E4E-7F38-F8BC3736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D05BE6-6AF2-191D-2B35-0E1F290BE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2C1C068-1D37-F8AA-794D-2BD472D16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B53ECB1-FED5-33F5-6803-0130667D4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2F3D16-C069-14F1-F505-85C8422A7A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748741B-A8C5-67EF-9823-4A7AA9F09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536E283-56B0-5B9B-561F-7159AC5E9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4CCDBB7-3D70-918B-E5E1-1A6A7A7C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933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948FB-8222-6369-095B-7F2AA3A7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43A47B-61E7-2AF0-AC56-7AC9C846B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E4080B-6680-D31F-45D2-456E219C8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25CED6-A7CD-AC32-5EB9-52BC2F4B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03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EADA192-200C-8166-147F-2455B927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F3FBB96-F626-C93C-837D-AB1F42B9B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D88941-4819-6A2A-4067-5F1222CB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878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E45A9C6-76D7-0552-7548-ACB66BD882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928" y="1631"/>
            <a:ext cx="12304422" cy="6876000"/>
          </a:xfrm>
          <a:prstGeom prst="rect">
            <a:avLst/>
          </a:prstGeom>
        </p:spPr>
      </p:pic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003178" y="6190488"/>
            <a:ext cx="2977476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dirty="0">
                <a:latin typeface="Georgia" panose="02040502050405020303" pitchFamily="18" charset="0"/>
              </a:rPr>
              <a:t>Virtuelle Tierbeobachtung in Mixed Reality</a:t>
            </a:r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648584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>
                <a:latin typeface="Georgia" panose="02040502050405020303" pitchFamily="18" charset="0"/>
              </a:rPr>
              <a:t>Fakultät für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>
                <a:latin typeface="Georgia" panose="02040502050405020303" pitchFamily="18" charset="0"/>
              </a:rPr>
              <a:pPr/>
              <a:t>‹Nr.›</a:t>
            </a:fld>
            <a:r>
              <a:rPr lang="de-DE" sz="1000" dirty="0">
                <a:latin typeface="Georgia" panose="02040502050405020303" pitchFamily="18" charset="0"/>
              </a:rPr>
              <a:t> / 17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CAC0D39-2B5E-8DCE-5A79-A0FBAE08FB3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6928" y="1631"/>
            <a:ext cx="12304422" cy="6876000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4974C17-5384-D771-BBEB-A3DC8263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8924B5-1FE7-AAB7-F9F5-13CC0785B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9E79F-6BC0-15A2-7595-A944CF125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71D48-B26D-4561-8BB7-68FD74FDAB05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74C68A-5438-7AE2-831E-DC9B4C493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7FC65-4219-44A8-997C-22CF51818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9C496-5F04-401A-B9CC-B5E00BEC1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26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V Boli" panose="02000500030200090000" pitchFamily="2" charset="0"/>
          <a:ea typeface="+mj-ea"/>
          <a:cs typeface="MV Boli" panose="0200050003020009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diagramLayout" Target="../diagrams/layout3.xml"/><Relationship Id="rId11" Type="http://schemas.openxmlformats.org/officeDocument/2006/relationships/image" Target="../media/image8.png"/><Relationship Id="rId5" Type="http://schemas.openxmlformats.org/officeDocument/2006/relationships/diagramData" Target="../diagrams/data3.xml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11.png"/><Relationship Id="rId3" Type="http://schemas.microsoft.com/office/2007/relationships/media" Target="../media/media3.mp4"/><Relationship Id="rId7" Type="http://schemas.openxmlformats.org/officeDocument/2006/relationships/diagramData" Target="../diagrams/data4.xml"/><Relationship Id="rId12" Type="http://schemas.openxmlformats.org/officeDocument/2006/relationships/image" Target="../media/image10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5.xml"/><Relationship Id="rId11" Type="http://schemas.microsoft.com/office/2007/relationships/diagramDrawing" Target="../diagrams/drawing4.xml"/><Relationship Id="rId5" Type="http://schemas.openxmlformats.org/officeDocument/2006/relationships/slideLayout" Target="../slideLayouts/slideLayout1.xml"/><Relationship Id="rId10" Type="http://schemas.openxmlformats.org/officeDocument/2006/relationships/diagramColors" Target="../diagrams/colors4.xml"/><Relationship Id="rId4" Type="http://schemas.microsoft.com/office/2007/relationships/media" Target="../media/media4.mp4"/><Relationship Id="rId9" Type="http://schemas.openxmlformats.org/officeDocument/2006/relationships/diagramQuickStyle" Target="../diagrams/quickStyle4.xml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13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image" Target="../media/image15.png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757585" y="2756355"/>
            <a:ext cx="11268761" cy="5045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latin typeface="Georgia" panose="02040502050405020303" pitchFamily="18" charset="0"/>
              </a:rPr>
              <a:t>16.06.2025</a:t>
            </a:r>
          </a:p>
          <a:p>
            <a:r>
              <a:rPr lang="de-DE" sz="1800" dirty="0">
                <a:latin typeface="Georgia" panose="02040502050405020303" pitchFamily="18" charset="0"/>
              </a:rPr>
              <a:t>Hochschule Pforzheim</a:t>
            </a:r>
            <a:br>
              <a:rPr lang="de-DE" sz="1800" dirty="0">
                <a:latin typeface="Georgia" panose="02040502050405020303" pitchFamily="18" charset="0"/>
              </a:rPr>
            </a:br>
            <a:r>
              <a:rPr lang="de-DE" sz="1800" dirty="0">
                <a:latin typeface="Georgia" panose="02040502050405020303" pitchFamily="18" charset="0"/>
              </a:rPr>
              <a:t>Fakultät für Technik</a:t>
            </a:r>
            <a:br>
              <a:rPr lang="de-DE" sz="2000" dirty="0">
                <a:latin typeface="Georgia" panose="02040502050405020303" pitchFamily="18" charset="0"/>
              </a:rPr>
            </a:br>
            <a:endParaRPr lang="de-DE" sz="20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r>
              <a:rPr lang="de-DE" sz="2400" dirty="0">
                <a:latin typeface="Georgia" panose="02040502050405020303" pitchFamily="18" charset="0"/>
              </a:rPr>
              <a:t>Entwicklung einer immersiven Mixed-Reality-Anwendung zur virtuellen Tierbeobachtung und –</a:t>
            </a:r>
            <a:r>
              <a:rPr lang="de-DE" sz="2400" dirty="0" err="1">
                <a:latin typeface="Georgia" panose="02040502050405020303" pitchFamily="18" charset="0"/>
              </a:rPr>
              <a:t>fotografie</a:t>
            </a:r>
            <a:endParaRPr lang="de-DE" sz="2400" dirty="0">
              <a:latin typeface="Georgia" panose="02040502050405020303" pitchFamily="18" charset="0"/>
            </a:endParaRPr>
          </a:p>
          <a:p>
            <a:endParaRPr lang="de-DE" sz="20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r>
              <a:rPr lang="de-DE" sz="2000" dirty="0">
                <a:latin typeface="Georgia" panose="02040502050405020303" pitchFamily="18" charset="0"/>
              </a:rPr>
              <a:t>Silja-Marie Fischer: 333339</a:t>
            </a:r>
          </a:p>
          <a:p>
            <a:r>
              <a:rPr lang="de-DE" sz="2000" dirty="0">
                <a:latin typeface="Georgia" panose="02040502050405020303" pitchFamily="18" charset="0"/>
              </a:rPr>
              <a:t>Julia Krauß: 333145</a:t>
            </a:r>
          </a:p>
          <a:p>
            <a:endParaRPr lang="de-DE" sz="2000" dirty="0">
              <a:solidFill>
                <a:srgbClr val="626254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309F9-83E4-B924-2476-04332D8E9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2F3CB5DB-10A2-B56D-7F68-252575BC6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6588401-FDC6-E815-3878-7224CEBD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Architekturmodell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E6A9CE83-A4A3-889A-8A7E-66EDF31B26B0}"/>
              </a:ext>
            </a:extLst>
          </p:cNvPr>
          <p:cNvGraphicFramePr>
            <a:graphicFrameLocks/>
          </p:cNvGraphicFramePr>
          <p:nvPr/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2478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BDC282E-2EA3-C8C9-DD7E-FC09C9EC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0FD3273-78FC-0A13-4593-D2BA3B288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28" y="1631"/>
            <a:ext cx="12304422" cy="6876000"/>
          </a:xfrm>
          <a:prstGeom prst="rect">
            <a:avLst/>
          </a:prstGeom>
        </p:spPr>
      </p:pic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6858934-0AA2-A644-3172-2B9CF7D6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u="sng" dirty="0"/>
              <a:t>Model: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Enthält Datenobjekte, z. B. die Klasse Tier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Beschreibt Eigenschaften wie Position, Art,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u="sng" dirty="0"/>
              <a:t>View: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Stellt UI-Elemente und 3D-Darstellung bereit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Zeigt das Tier basierend auf Model-Daten 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u="sng" dirty="0"/>
              <a:t>ViewModel: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Erkennt Nutzerinteraktionen („Nutzer nähert sich“)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Sendet </a:t>
            </a:r>
            <a:r>
              <a:rPr lang="de-DE" sz="1600" dirty="0" err="1">
                <a:latin typeface="Georgia" panose="02040502050405020303" pitchFamily="18" charset="0"/>
              </a:rPr>
              <a:t>move</a:t>
            </a:r>
            <a:r>
              <a:rPr lang="de-DE" sz="1600" dirty="0">
                <a:latin typeface="Georgia" panose="02040502050405020303" pitchFamily="18" charset="0"/>
              </a:rPr>
              <a:t>-Befehl an das Model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Nutzt ggf. Logik aus der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u="sng" dirty="0"/>
              <a:t>Library: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Berechnet Bewegungslogik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1600" dirty="0">
                <a:latin typeface="Georgia" panose="02040502050405020303" pitchFamily="18" charset="0"/>
              </a:rPr>
              <a:t>Bestimmt, wohin und wie sich das Tier bewegt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EE812B9-7088-FEF2-0520-3C997E844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Architekturmodell – MVVM-3D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BA81633B-E471-32FB-2221-88DD566ADB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49367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1B9F22E-703A-B07B-0EFE-339E8D7C9B8B}"/>
              </a:ext>
            </a:extLst>
          </p:cNvPr>
          <p:cNvGrpSpPr/>
          <p:nvPr/>
        </p:nvGrpSpPr>
        <p:grpSpPr>
          <a:xfrm>
            <a:off x="7584141" y="1553613"/>
            <a:ext cx="3845859" cy="4202049"/>
            <a:chOff x="7009710" y="1559859"/>
            <a:chExt cx="3845859" cy="4202049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4735935E-E7DE-6577-EDB4-E587C9779E7A}"/>
                </a:ext>
              </a:extLst>
            </p:cNvPr>
            <p:cNvGrpSpPr/>
            <p:nvPr/>
          </p:nvGrpSpPr>
          <p:grpSpPr>
            <a:xfrm>
              <a:off x="7009710" y="1559859"/>
              <a:ext cx="3845859" cy="4186901"/>
              <a:chOff x="1840251" y="1882588"/>
              <a:chExt cx="2899450" cy="3179012"/>
            </a:xfrm>
          </p:grpSpPr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CC038984-FFE6-9E82-E425-9B21D61FBB9A}"/>
                  </a:ext>
                </a:extLst>
              </p:cNvPr>
              <p:cNvSpPr/>
              <p:nvPr/>
            </p:nvSpPr>
            <p:spPr>
              <a:xfrm>
                <a:off x="1840251" y="1882588"/>
                <a:ext cx="2899450" cy="31790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C1AB67D6-86B2-6E7C-6381-306B6FF65D01}"/>
                  </a:ext>
                </a:extLst>
              </p:cNvPr>
              <p:cNvSpPr/>
              <p:nvPr/>
            </p:nvSpPr>
            <p:spPr>
              <a:xfrm>
                <a:off x="1917255" y="1948825"/>
                <a:ext cx="2745441" cy="28328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8962E134-6593-360B-E35A-E6EC3188F598}"/>
                </a:ext>
              </a:extLst>
            </p:cNvPr>
            <p:cNvSpPr txBox="1"/>
            <p:nvPr/>
          </p:nvSpPr>
          <p:spPr>
            <a:xfrm>
              <a:off x="7058581" y="5425790"/>
              <a:ext cx="1604682" cy="336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626254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MVVM-3D</a:t>
              </a:r>
            </a:p>
          </p:txBody>
        </p: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8E18A290-CE04-B5E5-51ED-648A35DBAA6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889" r="7901"/>
          <a:stretch>
            <a:fillRect/>
          </a:stretch>
        </p:blipFill>
        <p:spPr>
          <a:xfrm>
            <a:off x="7686280" y="1640850"/>
            <a:ext cx="3641580" cy="3730988"/>
          </a:xfrm>
          <a:prstGeom prst="rect">
            <a:avLst/>
          </a:prstGeom>
          <a:effectLst>
            <a:innerShdw blurRad="254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03503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92253-F0C9-4D67-7001-6E3983480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27CFF65-C464-803E-2D3F-3F22CC75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EF89D62-F992-261F-BF0B-C2A25A90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Aufbau des Prototyps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648003C9-3A9D-1C49-3D7D-3A8DE499C0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522615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6233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2AC8-C67B-8EE4-ED75-C10E74A8E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657DD6B-8876-89DF-ADFA-46A1602AB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14C9023-9CB0-5B4A-0745-4B4E2164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Backend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BF438DE3-A6F9-7751-2A6A-231315ADB9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703278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8613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14CE0-59DF-C65E-F4B5-924B1BA59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ACA63179-5425-EFC2-2BD5-70D9184C8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A3BF2E2-FA2A-3CC4-2FA8-9488D621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Frontend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A2E1163A-6871-3485-9618-F09CB56B14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7364100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5669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32B3A-6FD8-EEBD-7D30-254B4D383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89F6D5E-A7C9-202D-F37A-4930E7225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E7D01B2-CCE3-6EED-6414-9CD37170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Implementierung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2BA68081-E8A5-A861-0114-222C1B7716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3832343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2413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E279-0469-F868-4515-6049DD238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58A9F804-2C3A-E72D-30CC-8D577F8B7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275A97C-B983-9181-4354-07AA602F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Ausblick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407D3E74-95C7-8730-3411-073E424775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553663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9951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03E7A-74BE-8467-D45C-ED34703D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53EAF82A-F924-BFD3-093D-1370A87F2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4AF2073-F21E-43A5-E584-288D38B4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156284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34C2ED8-0D4A-EA16-B1CD-38EF0D972F1C}"/>
              </a:ext>
            </a:extLst>
          </p:cNvPr>
          <p:cNvSpPr/>
          <p:nvPr/>
        </p:nvSpPr>
        <p:spPr>
          <a:xfrm>
            <a:off x="-125506" y="-331694"/>
            <a:ext cx="12443012" cy="7028329"/>
          </a:xfrm>
          <a:prstGeom prst="rect">
            <a:avLst/>
          </a:prstGeom>
          <a:solidFill>
            <a:srgbClr val="F8F7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BA5B475-4485-91EC-3589-767A47F4A94C}"/>
              </a:ext>
            </a:extLst>
          </p:cNvPr>
          <p:cNvSpPr/>
          <p:nvPr/>
        </p:nvSpPr>
        <p:spPr>
          <a:xfrm>
            <a:off x="2586313" y="3182470"/>
            <a:ext cx="1766047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Georgia" panose="02040502050405020303" pitchFamily="18" charset="0"/>
              </a:rPr>
              <a:t>ViewModel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275164D-EF59-FC86-5C26-952591CDC194}"/>
              </a:ext>
            </a:extLst>
          </p:cNvPr>
          <p:cNvSpPr/>
          <p:nvPr/>
        </p:nvSpPr>
        <p:spPr>
          <a:xfrm>
            <a:off x="2814913" y="4298577"/>
            <a:ext cx="1308849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Georgia" panose="02040502050405020303" pitchFamily="18" charset="0"/>
              </a:rPr>
              <a:t>Library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17A8D3F-66F1-3BFA-BE9D-90BBB307C1CF}"/>
              </a:ext>
            </a:extLst>
          </p:cNvPr>
          <p:cNvSpPr/>
          <p:nvPr/>
        </p:nvSpPr>
        <p:spPr>
          <a:xfrm>
            <a:off x="1931888" y="2066363"/>
            <a:ext cx="1308849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Georgia" panose="02040502050405020303" pitchFamily="18" charset="0"/>
              </a:rPr>
              <a:t>View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309F37C-C1DC-CDFB-781F-17107ECEF4A5}"/>
              </a:ext>
            </a:extLst>
          </p:cNvPr>
          <p:cNvSpPr/>
          <p:nvPr/>
        </p:nvSpPr>
        <p:spPr>
          <a:xfrm>
            <a:off x="3697935" y="2066363"/>
            <a:ext cx="1308849" cy="726140"/>
          </a:xfrm>
          <a:prstGeom prst="roundRect">
            <a:avLst>
              <a:gd name="adj" fmla="val 33334"/>
            </a:avLst>
          </a:prstGeom>
          <a:solidFill>
            <a:srgbClr val="C0CF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Georgia" panose="02040502050405020303" pitchFamily="18" charset="0"/>
              </a:rPr>
              <a:t>Model</a:t>
            </a:r>
          </a:p>
        </p:txBody>
      </p:sp>
      <p:pic>
        <p:nvPicPr>
          <p:cNvPr id="2050" name="Picture 2" descr="Vr brille - Kostenlose menschen-Icons">
            <a:extLst>
              <a:ext uri="{FF2B5EF4-FFF2-40B4-BE49-F238E27FC236}">
                <a16:creationId xmlns:a16="http://schemas.microsoft.com/office/drawing/2014/main" id="{43657A83-4A9F-6737-1736-D30594AD3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239"/>
                    </a14:imgEffect>
                    <a14:imgEffect>
                      <a14:saturation sat="97000"/>
                    </a14:imgEffect>
                    <a14:imgEffect>
                      <a14:brightnessContrast bright="-26000" contras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701" y="717170"/>
            <a:ext cx="959224" cy="95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A3E0D60B-397C-02F3-3F60-77BABA816358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2410381" y="1890430"/>
            <a:ext cx="351863" cy="1"/>
          </a:xfrm>
          <a:prstGeom prst="bentConnector3">
            <a:avLst/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B141F7CF-53D7-C95E-3FE3-A63A153A42C2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V="1">
            <a:off x="2956867" y="2713304"/>
            <a:ext cx="753037" cy="185296"/>
          </a:xfrm>
          <a:prstGeom prst="bentConnector2">
            <a:avLst/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CBDC6D2-BC3A-D586-A035-9AFEE4D9AFB4}"/>
              </a:ext>
            </a:extLst>
          </p:cNvPr>
          <p:cNvCxnSpPr>
            <a:cxnSpLocks/>
            <a:stCxn id="4" idx="3"/>
            <a:endCxn id="8" idx="3"/>
          </p:cNvCxnSpPr>
          <p:nvPr/>
        </p:nvCxnSpPr>
        <p:spPr>
          <a:xfrm flipV="1">
            <a:off x="4352360" y="2429433"/>
            <a:ext cx="654424" cy="1116107"/>
          </a:xfrm>
          <a:prstGeom prst="bentConnector3">
            <a:avLst>
              <a:gd name="adj1" fmla="val 134931"/>
            </a:avLst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13DF21A9-ED64-D2AD-423B-E7B1A2ED8980}"/>
              </a:ext>
            </a:extLst>
          </p:cNvPr>
          <p:cNvCxnSpPr>
            <a:cxnSpLocks/>
            <a:stCxn id="7" idx="1"/>
            <a:endCxn id="4" idx="1"/>
          </p:cNvCxnSpPr>
          <p:nvPr/>
        </p:nvCxnSpPr>
        <p:spPr>
          <a:xfrm rot="10800000" flipH="1" flipV="1">
            <a:off x="1931887" y="2429432"/>
            <a:ext cx="654425" cy="1116107"/>
          </a:xfrm>
          <a:prstGeom prst="bentConnector3">
            <a:avLst>
              <a:gd name="adj1" fmla="val -21321"/>
            </a:avLst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5CA0B011-CB17-7451-31C3-9126B097877F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3556661" y="2429432"/>
            <a:ext cx="141275" cy="753037"/>
          </a:xfrm>
          <a:prstGeom prst="bentConnector2">
            <a:avLst/>
          </a:prstGeom>
          <a:ln w="38100">
            <a:solidFill>
              <a:srgbClr val="8AB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B9360B7C-8A98-7A4F-B085-EB85500346CB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16200000" flipH="1">
            <a:off x="3274354" y="4103592"/>
            <a:ext cx="389967" cy="1"/>
          </a:xfrm>
          <a:prstGeom prst="bentConnector3">
            <a:avLst/>
          </a:prstGeom>
          <a:ln w="38100">
            <a:solidFill>
              <a:srgbClr val="8AB8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6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63854-58EE-96DE-FDCC-5640901C7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0AC8D8E-818C-4612-C5DB-0F91A20939EC}"/>
              </a:ext>
            </a:extLst>
          </p:cNvPr>
          <p:cNvSpPr/>
          <p:nvPr/>
        </p:nvSpPr>
        <p:spPr>
          <a:xfrm>
            <a:off x="1336675" y="1379538"/>
            <a:ext cx="9523413" cy="4267200"/>
          </a:xfrm>
          <a:prstGeom prst="rect">
            <a:avLst/>
          </a:prstGeom>
          <a:ln>
            <a:noFill/>
          </a:ln>
        </p:spPr>
      </p:sp>
      <p:sp>
        <p:nvSpPr>
          <p:cNvPr id="4" name="Halbbogen 3">
            <a:extLst>
              <a:ext uri="{FF2B5EF4-FFF2-40B4-BE49-F238E27FC236}">
                <a16:creationId xmlns:a16="http://schemas.microsoft.com/office/drawing/2014/main" id="{ECE7EE31-FE7D-631E-0CEF-FFA97BCF0430}"/>
              </a:ext>
            </a:extLst>
          </p:cNvPr>
          <p:cNvSpPr/>
          <p:nvPr/>
        </p:nvSpPr>
        <p:spPr>
          <a:xfrm>
            <a:off x="-3486128" y="640180"/>
            <a:ext cx="5745916" cy="5745916"/>
          </a:xfrm>
          <a:prstGeom prst="blockArc">
            <a:avLst>
              <a:gd name="adj1" fmla="val 18900000"/>
              <a:gd name="adj2" fmla="val 2700000"/>
              <a:gd name="adj3" fmla="val 376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0">
            <a:schemeClr val="accent2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6FD083F-A0BE-168A-F952-3BF5B3DA3548}"/>
              </a:ext>
            </a:extLst>
          </p:cNvPr>
          <p:cNvSpPr/>
          <p:nvPr/>
        </p:nvSpPr>
        <p:spPr>
          <a:xfrm>
            <a:off x="1636019" y="1573524"/>
            <a:ext cx="9167101" cy="387803"/>
          </a:xfrm>
          <a:custGeom>
            <a:avLst/>
            <a:gdLst>
              <a:gd name="connsiteX0" fmla="*/ 0 w 9167101"/>
              <a:gd name="connsiteY0" fmla="*/ 0 h 387803"/>
              <a:gd name="connsiteX1" fmla="*/ 9167101 w 9167101"/>
              <a:gd name="connsiteY1" fmla="*/ 0 h 387803"/>
              <a:gd name="connsiteX2" fmla="*/ 9167101 w 9167101"/>
              <a:gd name="connsiteY2" fmla="*/ 387803 h 387803"/>
              <a:gd name="connsiteX3" fmla="*/ 0 w 9167101"/>
              <a:gd name="connsiteY3" fmla="*/ 387803 h 387803"/>
              <a:gd name="connsiteX4" fmla="*/ 0 w 9167101"/>
              <a:gd name="connsiteY4" fmla="*/ 0 h 38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7101" h="387803">
                <a:moveTo>
                  <a:pt x="0" y="0"/>
                </a:moveTo>
                <a:lnTo>
                  <a:pt x="9167101" y="0"/>
                </a:lnTo>
                <a:lnTo>
                  <a:pt x="9167101" y="387803"/>
                </a:lnTo>
                <a:lnTo>
                  <a:pt x="0" y="387803"/>
                </a:lnTo>
                <a:lnTo>
                  <a:pt x="0" y="0"/>
                </a:lnTo>
                <a:close/>
              </a:path>
            </a:pathLst>
          </a:custGeom>
          <a:solidFill>
            <a:srgbClr val="8AB83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7819" tIns="45720" rIns="45720" bIns="4572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>
                <a:latin typeface="Georgia" panose="02040502050405020303" pitchFamily="18" charset="0"/>
              </a:rPr>
              <a:t>Motivation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F6B33F5-037F-5B82-A47B-A722EBA35BC9}"/>
              </a:ext>
            </a:extLst>
          </p:cNvPr>
          <p:cNvSpPr/>
          <p:nvPr/>
        </p:nvSpPr>
        <p:spPr>
          <a:xfrm>
            <a:off x="1393642" y="1525049"/>
            <a:ext cx="484753" cy="484753"/>
          </a:xfrm>
          <a:prstGeom prst="ellipse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51474201-4AE6-9465-EDD6-BF9CE04CA82B}"/>
              </a:ext>
            </a:extLst>
          </p:cNvPr>
          <p:cNvSpPr/>
          <p:nvPr/>
        </p:nvSpPr>
        <p:spPr>
          <a:xfrm>
            <a:off x="1987209" y="2155570"/>
            <a:ext cx="8815911" cy="387803"/>
          </a:xfrm>
          <a:custGeom>
            <a:avLst/>
            <a:gdLst>
              <a:gd name="connsiteX0" fmla="*/ 0 w 8815911"/>
              <a:gd name="connsiteY0" fmla="*/ 0 h 387803"/>
              <a:gd name="connsiteX1" fmla="*/ 8815911 w 8815911"/>
              <a:gd name="connsiteY1" fmla="*/ 0 h 387803"/>
              <a:gd name="connsiteX2" fmla="*/ 8815911 w 8815911"/>
              <a:gd name="connsiteY2" fmla="*/ 387803 h 387803"/>
              <a:gd name="connsiteX3" fmla="*/ 0 w 8815911"/>
              <a:gd name="connsiteY3" fmla="*/ 387803 h 387803"/>
              <a:gd name="connsiteX4" fmla="*/ 0 w 8815911"/>
              <a:gd name="connsiteY4" fmla="*/ 0 h 38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5911" h="387803">
                <a:moveTo>
                  <a:pt x="0" y="0"/>
                </a:moveTo>
                <a:lnTo>
                  <a:pt x="8815911" y="0"/>
                </a:lnTo>
                <a:lnTo>
                  <a:pt x="8815911" y="387803"/>
                </a:lnTo>
                <a:lnTo>
                  <a:pt x="0" y="3878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147116"/>
              <a:satOff val="703"/>
              <a:lumOff val="980"/>
              <a:alphaOff val="0"/>
            </a:schemeClr>
          </a:fillRef>
          <a:effectRef idx="0">
            <a:schemeClr val="accent2">
              <a:hueOff val="-147116"/>
              <a:satOff val="703"/>
              <a:lumOff val="98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7819" tIns="45720" rIns="45720" bIns="4572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>
                <a:latin typeface="Georgia" panose="02040502050405020303" pitchFamily="18" charset="0"/>
              </a:rPr>
              <a:t>Stand der Technik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9A5587E-20FC-E203-C6F2-2B15939B747E}"/>
              </a:ext>
            </a:extLst>
          </p:cNvPr>
          <p:cNvSpPr/>
          <p:nvPr/>
        </p:nvSpPr>
        <p:spPr>
          <a:xfrm>
            <a:off x="1744832" y="2107095"/>
            <a:ext cx="484753" cy="484753"/>
          </a:xfrm>
          <a:prstGeom prst="ellipse">
            <a:avLst/>
          </a:prstGeom>
        </p:spPr>
        <p:style>
          <a:lnRef idx="2">
            <a:schemeClr val="accent2">
              <a:hueOff val="-147116"/>
              <a:satOff val="703"/>
              <a:lumOff val="98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7B2F99AB-AEA2-AA3D-AE8E-7716F07D7D28}"/>
              </a:ext>
            </a:extLst>
          </p:cNvPr>
          <p:cNvSpPr/>
          <p:nvPr/>
        </p:nvSpPr>
        <p:spPr>
          <a:xfrm>
            <a:off x="2179660" y="2737190"/>
            <a:ext cx="8623460" cy="387803"/>
          </a:xfrm>
          <a:custGeom>
            <a:avLst/>
            <a:gdLst>
              <a:gd name="connsiteX0" fmla="*/ 0 w 8623460"/>
              <a:gd name="connsiteY0" fmla="*/ 0 h 387803"/>
              <a:gd name="connsiteX1" fmla="*/ 8623460 w 8623460"/>
              <a:gd name="connsiteY1" fmla="*/ 0 h 387803"/>
              <a:gd name="connsiteX2" fmla="*/ 8623460 w 8623460"/>
              <a:gd name="connsiteY2" fmla="*/ 387803 h 387803"/>
              <a:gd name="connsiteX3" fmla="*/ 0 w 8623460"/>
              <a:gd name="connsiteY3" fmla="*/ 387803 h 387803"/>
              <a:gd name="connsiteX4" fmla="*/ 0 w 8623460"/>
              <a:gd name="connsiteY4" fmla="*/ 0 h 38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3460" h="387803">
                <a:moveTo>
                  <a:pt x="0" y="0"/>
                </a:moveTo>
                <a:lnTo>
                  <a:pt x="8623460" y="0"/>
                </a:lnTo>
                <a:lnTo>
                  <a:pt x="8623460" y="387803"/>
                </a:lnTo>
                <a:lnTo>
                  <a:pt x="0" y="3878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294232"/>
              <a:satOff val="1406"/>
              <a:lumOff val="1961"/>
              <a:alphaOff val="0"/>
            </a:schemeClr>
          </a:fillRef>
          <a:effectRef idx="0">
            <a:schemeClr val="accent2">
              <a:hueOff val="-294232"/>
              <a:satOff val="1406"/>
              <a:lumOff val="196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7819" tIns="45720" rIns="45720" bIns="4572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>
                <a:latin typeface="Georgia" panose="02040502050405020303" pitchFamily="18" charset="0"/>
              </a:rPr>
              <a:t>Anforderungen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134D7BF-95A9-1EFC-E5A5-AD16536DA4B5}"/>
              </a:ext>
            </a:extLst>
          </p:cNvPr>
          <p:cNvSpPr/>
          <p:nvPr/>
        </p:nvSpPr>
        <p:spPr>
          <a:xfrm>
            <a:off x="1937283" y="2688714"/>
            <a:ext cx="484753" cy="484753"/>
          </a:xfrm>
          <a:prstGeom prst="ellipse">
            <a:avLst/>
          </a:prstGeom>
        </p:spPr>
        <p:style>
          <a:lnRef idx="2">
            <a:schemeClr val="accent2">
              <a:hueOff val="-294232"/>
              <a:satOff val="1406"/>
              <a:lumOff val="1961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15F8359-1021-CDB7-268F-CB0C72E9B620}"/>
              </a:ext>
            </a:extLst>
          </p:cNvPr>
          <p:cNvSpPr/>
          <p:nvPr/>
        </p:nvSpPr>
        <p:spPr>
          <a:xfrm>
            <a:off x="2241108" y="3319236"/>
            <a:ext cx="8562012" cy="387803"/>
          </a:xfrm>
          <a:custGeom>
            <a:avLst/>
            <a:gdLst>
              <a:gd name="connsiteX0" fmla="*/ 0 w 8562012"/>
              <a:gd name="connsiteY0" fmla="*/ 0 h 387803"/>
              <a:gd name="connsiteX1" fmla="*/ 8562012 w 8562012"/>
              <a:gd name="connsiteY1" fmla="*/ 0 h 387803"/>
              <a:gd name="connsiteX2" fmla="*/ 8562012 w 8562012"/>
              <a:gd name="connsiteY2" fmla="*/ 387803 h 387803"/>
              <a:gd name="connsiteX3" fmla="*/ 0 w 8562012"/>
              <a:gd name="connsiteY3" fmla="*/ 387803 h 387803"/>
              <a:gd name="connsiteX4" fmla="*/ 0 w 8562012"/>
              <a:gd name="connsiteY4" fmla="*/ 0 h 38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62012" h="387803">
                <a:moveTo>
                  <a:pt x="0" y="0"/>
                </a:moveTo>
                <a:lnTo>
                  <a:pt x="8562012" y="0"/>
                </a:lnTo>
                <a:lnTo>
                  <a:pt x="8562012" y="387803"/>
                </a:lnTo>
                <a:lnTo>
                  <a:pt x="0" y="3878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441348"/>
              <a:satOff val="2109"/>
              <a:lumOff val="2941"/>
              <a:alphaOff val="0"/>
            </a:schemeClr>
          </a:fillRef>
          <a:effectRef idx="0">
            <a:schemeClr val="accent2">
              <a:hueOff val="-441348"/>
              <a:satOff val="2109"/>
              <a:lumOff val="294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7819" tIns="45720" rIns="45720" bIns="4572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>
                <a:latin typeface="Georgia" panose="02040502050405020303" pitchFamily="18" charset="0"/>
              </a:rPr>
              <a:t>Technologieauswahl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2FA091E2-DCA1-EDC6-9AE4-ED3BA899225F}"/>
              </a:ext>
            </a:extLst>
          </p:cNvPr>
          <p:cNvSpPr/>
          <p:nvPr/>
        </p:nvSpPr>
        <p:spPr>
          <a:xfrm>
            <a:off x="1998731" y="3270761"/>
            <a:ext cx="484753" cy="484753"/>
          </a:xfrm>
          <a:prstGeom prst="ellipse">
            <a:avLst/>
          </a:prstGeom>
        </p:spPr>
        <p:style>
          <a:lnRef idx="2">
            <a:schemeClr val="accent2">
              <a:hueOff val="-441348"/>
              <a:satOff val="2109"/>
              <a:lumOff val="2941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957860DA-3B45-79D7-C4C7-95D994647AEB}"/>
              </a:ext>
            </a:extLst>
          </p:cNvPr>
          <p:cNvSpPr/>
          <p:nvPr/>
        </p:nvSpPr>
        <p:spPr>
          <a:xfrm>
            <a:off x="2179660" y="3901282"/>
            <a:ext cx="8623460" cy="387803"/>
          </a:xfrm>
          <a:custGeom>
            <a:avLst/>
            <a:gdLst>
              <a:gd name="connsiteX0" fmla="*/ 0 w 8623460"/>
              <a:gd name="connsiteY0" fmla="*/ 0 h 387803"/>
              <a:gd name="connsiteX1" fmla="*/ 8623460 w 8623460"/>
              <a:gd name="connsiteY1" fmla="*/ 0 h 387803"/>
              <a:gd name="connsiteX2" fmla="*/ 8623460 w 8623460"/>
              <a:gd name="connsiteY2" fmla="*/ 387803 h 387803"/>
              <a:gd name="connsiteX3" fmla="*/ 0 w 8623460"/>
              <a:gd name="connsiteY3" fmla="*/ 387803 h 387803"/>
              <a:gd name="connsiteX4" fmla="*/ 0 w 8623460"/>
              <a:gd name="connsiteY4" fmla="*/ 0 h 38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3460" h="387803">
                <a:moveTo>
                  <a:pt x="0" y="0"/>
                </a:moveTo>
                <a:lnTo>
                  <a:pt x="8623460" y="0"/>
                </a:lnTo>
                <a:lnTo>
                  <a:pt x="8623460" y="387803"/>
                </a:lnTo>
                <a:lnTo>
                  <a:pt x="0" y="3878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588464"/>
              <a:satOff val="2812"/>
              <a:lumOff val="3922"/>
              <a:alphaOff val="0"/>
            </a:schemeClr>
          </a:fillRef>
          <a:effectRef idx="0">
            <a:schemeClr val="accent2">
              <a:hueOff val="-588464"/>
              <a:satOff val="2812"/>
              <a:lumOff val="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7819" tIns="45720" rIns="45720" bIns="4572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>
                <a:latin typeface="Georgia" panose="02040502050405020303" pitchFamily="18" charset="0"/>
              </a:rPr>
              <a:t>Konzept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02D5958-4BCC-4839-E00B-A923AEC7FFED}"/>
              </a:ext>
            </a:extLst>
          </p:cNvPr>
          <p:cNvSpPr/>
          <p:nvPr/>
        </p:nvSpPr>
        <p:spPr>
          <a:xfrm>
            <a:off x="1937283" y="3852807"/>
            <a:ext cx="484753" cy="484753"/>
          </a:xfrm>
          <a:prstGeom prst="ellipse">
            <a:avLst/>
          </a:prstGeom>
        </p:spPr>
        <p:style>
          <a:lnRef idx="2">
            <a:schemeClr val="accent2">
              <a:hueOff val="-588464"/>
              <a:satOff val="2812"/>
              <a:lumOff val="3922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031E943F-074A-33A0-7D30-209698F9B0FB}"/>
              </a:ext>
            </a:extLst>
          </p:cNvPr>
          <p:cNvSpPr/>
          <p:nvPr/>
        </p:nvSpPr>
        <p:spPr>
          <a:xfrm>
            <a:off x="1987209" y="4482901"/>
            <a:ext cx="8815911" cy="387803"/>
          </a:xfrm>
          <a:custGeom>
            <a:avLst/>
            <a:gdLst>
              <a:gd name="connsiteX0" fmla="*/ 0 w 8815911"/>
              <a:gd name="connsiteY0" fmla="*/ 0 h 387803"/>
              <a:gd name="connsiteX1" fmla="*/ 8815911 w 8815911"/>
              <a:gd name="connsiteY1" fmla="*/ 0 h 387803"/>
              <a:gd name="connsiteX2" fmla="*/ 8815911 w 8815911"/>
              <a:gd name="connsiteY2" fmla="*/ 387803 h 387803"/>
              <a:gd name="connsiteX3" fmla="*/ 0 w 8815911"/>
              <a:gd name="connsiteY3" fmla="*/ 387803 h 387803"/>
              <a:gd name="connsiteX4" fmla="*/ 0 w 8815911"/>
              <a:gd name="connsiteY4" fmla="*/ 0 h 38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5911" h="387803">
                <a:moveTo>
                  <a:pt x="0" y="0"/>
                </a:moveTo>
                <a:lnTo>
                  <a:pt x="8815911" y="0"/>
                </a:lnTo>
                <a:lnTo>
                  <a:pt x="8815911" y="387803"/>
                </a:lnTo>
                <a:lnTo>
                  <a:pt x="0" y="3878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735580"/>
              <a:satOff val="3515"/>
              <a:lumOff val="4902"/>
              <a:alphaOff val="0"/>
            </a:schemeClr>
          </a:fillRef>
          <a:effectRef idx="0">
            <a:schemeClr val="accent2">
              <a:hueOff val="-735580"/>
              <a:satOff val="3515"/>
              <a:lumOff val="490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7819" tIns="45720" rIns="45720" bIns="4572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>
                <a:latin typeface="Georgia" panose="02040502050405020303" pitchFamily="18" charset="0"/>
              </a:rPr>
              <a:t>Implementierung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77EB899-C706-8C22-AFDA-163CF320A1DE}"/>
              </a:ext>
            </a:extLst>
          </p:cNvPr>
          <p:cNvSpPr/>
          <p:nvPr/>
        </p:nvSpPr>
        <p:spPr>
          <a:xfrm>
            <a:off x="1744832" y="4434426"/>
            <a:ext cx="484753" cy="484753"/>
          </a:xfrm>
          <a:prstGeom prst="ellipse">
            <a:avLst/>
          </a:prstGeom>
        </p:spPr>
        <p:style>
          <a:lnRef idx="2">
            <a:schemeClr val="accent2">
              <a:hueOff val="-735580"/>
              <a:satOff val="3515"/>
              <a:lumOff val="4902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E03AE974-7247-3AA9-A526-23BB72110628}"/>
              </a:ext>
            </a:extLst>
          </p:cNvPr>
          <p:cNvSpPr/>
          <p:nvPr/>
        </p:nvSpPr>
        <p:spPr>
          <a:xfrm>
            <a:off x="1636019" y="5064947"/>
            <a:ext cx="9167101" cy="387803"/>
          </a:xfrm>
          <a:custGeom>
            <a:avLst/>
            <a:gdLst>
              <a:gd name="connsiteX0" fmla="*/ 0 w 9167101"/>
              <a:gd name="connsiteY0" fmla="*/ 0 h 387803"/>
              <a:gd name="connsiteX1" fmla="*/ 9167101 w 9167101"/>
              <a:gd name="connsiteY1" fmla="*/ 0 h 387803"/>
              <a:gd name="connsiteX2" fmla="*/ 9167101 w 9167101"/>
              <a:gd name="connsiteY2" fmla="*/ 387803 h 387803"/>
              <a:gd name="connsiteX3" fmla="*/ 0 w 9167101"/>
              <a:gd name="connsiteY3" fmla="*/ 387803 h 387803"/>
              <a:gd name="connsiteX4" fmla="*/ 0 w 9167101"/>
              <a:gd name="connsiteY4" fmla="*/ 0 h 38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7101" h="387803">
                <a:moveTo>
                  <a:pt x="0" y="0"/>
                </a:moveTo>
                <a:lnTo>
                  <a:pt x="9167101" y="0"/>
                </a:lnTo>
                <a:lnTo>
                  <a:pt x="9167101" y="387803"/>
                </a:lnTo>
                <a:lnTo>
                  <a:pt x="0" y="387803"/>
                </a:lnTo>
                <a:lnTo>
                  <a:pt x="0" y="0"/>
                </a:lnTo>
                <a:close/>
              </a:path>
            </a:pathLst>
          </a:custGeom>
          <a:solidFill>
            <a:srgbClr val="C0CF3A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882696"/>
              <a:satOff val="4218"/>
              <a:lumOff val="58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7819" tIns="45720" rIns="45720" bIns="4572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>
                <a:latin typeface="Georgia" panose="02040502050405020303" pitchFamily="18" charset="0"/>
              </a:rPr>
              <a:t>Ausblick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A7D0B3C-A597-0431-2CCB-35C5902B59A6}"/>
              </a:ext>
            </a:extLst>
          </p:cNvPr>
          <p:cNvSpPr/>
          <p:nvPr/>
        </p:nvSpPr>
        <p:spPr>
          <a:xfrm>
            <a:off x="1393642" y="5016472"/>
            <a:ext cx="484753" cy="484753"/>
          </a:xfrm>
          <a:prstGeom prst="ellipse">
            <a:avLst/>
          </a:prstGeom>
        </p:spPr>
        <p:style>
          <a:lnRef idx="2">
            <a:schemeClr val="accent2">
              <a:hueOff val="-882696"/>
              <a:satOff val="4218"/>
              <a:lumOff val="5883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D4B0D48-0BCE-7784-7678-9FAF3F21D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139238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7D467-0AEE-1B93-CDB0-4C5706A1E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Inhaltsplatzhalter 11">
            <a:extLst>
              <a:ext uri="{FF2B5EF4-FFF2-40B4-BE49-F238E27FC236}">
                <a16:creationId xmlns:a16="http://schemas.microsoft.com/office/drawing/2014/main" id="{20882012-CF2B-E95F-5BCD-F235F33E4C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6525565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0D0CDC73-699E-FDC0-E4F4-2AEE83C1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>
                <a:latin typeface="MV Boli" panose="02000500030200090000" pitchFamily="2" charset="0"/>
                <a:cs typeface="MV Boli" panose="02000500030200090000" pitchFamily="2" charset="0"/>
              </a:rPr>
              <a:t>Motivation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1D766B5-D05E-F5E9-A970-7522C5028287}"/>
              </a:ext>
            </a:extLst>
          </p:cNvPr>
          <p:cNvSpPr/>
          <p:nvPr/>
        </p:nvSpPr>
        <p:spPr>
          <a:xfrm>
            <a:off x="8976065" y="1270559"/>
            <a:ext cx="2201751" cy="2637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0217C8F-D8B5-991C-6E33-6711A66EA71E}"/>
              </a:ext>
            </a:extLst>
          </p:cNvPr>
          <p:cNvSpPr txBox="1"/>
          <p:nvPr/>
        </p:nvSpPr>
        <p:spPr>
          <a:xfrm>
            <a:off x="8994620" y="3659715"/>
            <a:ext cx="3149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MV Boli" panose="02000500030200090000" pitchFamily="2" charset="0"/>
                <a:cs typeface="MV Boli" panose="02000500030200090000" pitchFamily="2" charset="0"/>
              </a:rPr>
              <a:t>Damhirsch (lat</a:t>
            </a:r>
            <a:r>
              <a:rPr lang="de-DE" sz="1050" b="1" dirty="0">
                <a:latin typeface="Bradley Hand ITC" panose="03070402050302030203" pitchFamily="66" charset="0"/>
                <a:cs typeface="MV Boli" panose="02000500030200090000" pitchFamily="2" charset="0"/>
              </a:rPr>
              <a:t>.</a:t>
            </a:r>
            <a:r>
              <a:rPr lang="de-DE" sz="1100" dirty="0">
                <a:latin typeface="MV Boli" panose="02000500030200090000" pitchFamily="2" charset="0"/>
                <a:cs typeface="MV Boli" panose="02000500030200090000" pitchFamily="2" charset="0"/>
              </a:rPr>
              <a:t> Dama </a:t>
            </a:r>
            <a:r>
              <a:rPr lang="de-DE" sz="1100" dirty="0" err="1">
                <a:latin typeface="MV Boli" panose="02000500030200090000" pitchFamily="2" charset="0"/>
                <a:cs typeface="MV Boli" panose="02000500030200090000" pitchFamily="2" charset="0"/>
              </a:rPr>
              <a:t>dama</a:t>
            </a:r>
            <a:r>
              <a:rPr lang="de-DE" sz="1100" dirty="0">
                <a:latin typeface="MV Boli" panose="02000500030200090000" pitchFamily="2" charset="0"/>
                <a:cs typeface="MV Boli" panose="02000500030200090000" pitchFamily="2" charset="0"/>
              </a:rPr>
              <a:t>) 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11DFC61-2032-F80C-9572-3C0540902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rcRect l="30653" r="17241"/>
          <a:stretch>
            <a:fillRect/>
          </a:stretch>
        </p:blipFill>
        <p:spPr>
          <a:xfrm>
            <a:off x="9099074" y="1386550"/>
            <a:ext cx="1966927" cy="2232838"/>
          </a:xfrm>
          <a:effectLst>
            <a:innerShdw blurRad="25400">
              <a:prstClr val="black"/>
            </a:inn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4CA9C94-F908-FA28-A943-1B4BF3D9CB0C}"/>
              </a:ext>
            </a:extLst>
          </p:cNvPr>
          <p:cNvSpPr txBox="1"/>
          <p:nvPr/>
        </p:nvSpPr>
        <p:spPr>
          <a:xfrm>
            <a:off x="1336429" y="1388853"/>
            <a:ext cx="5038491" cy="4545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D9C40C8-DA11-00CF-6265-DF531BC4AEBA}"/>
              </a:ext>
            </a:extLst>
          </p:cNvPr>
          <p:cNvSpPr txBox="1"/>
          <p:nvPr/>
        </p:nvSpPr>
        <p:spPr>
          <a:xfrm>
            <a:off x="792963" y="1388853"/>
            <a:ext cx="95289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Digitale Reizüberflutung verringert Aufmerksamkeit</a:t>
            </a:r>
          </a:p>
          <a:p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      → erschwert nachhaltiges Lernen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Gamification &amp; Mixed Reality steigern Motivation &amp; Lernerfolg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Virtuelle Naturerlebnisse fördern Wohlbefinden &amp; kognitive Leistung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MR-Tierbeobachtung schont Umwelt &amp; stärkt Naturschutzbewusstsein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62625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626254"/>
                </a:solidFill>
                <a:latin typeface="Georgia" panose="02040502050405020303" pitchFamily="18" charset="0"/>
              </a:rPr>
              <a:t>Ziel:</a:t>
            </a:r>
          </a:p>
          <a:p>
            <a:pPr marL="688075" lvl="1" indent="-285750">
              <a:buFont typeface="Symbol" panose="05050102010706020507" pitchFamily="18" charset="2"/>
              <a:buChar char="-"/>
            </a:pPr>
            <a:r>
              <a:rPr lang="de-DE" sz="1800" b="1" dirty="0">
                <a:solidFill>
                  <a:srgbClr val="626254"/>
                </a:solidFill>
                <a:latin typeface="Georgia" panose="02040502050405020303" pitchFamily="18" charset="0"/>
              </a:rPr>
              <a:t>Entwicklung einer immersiven MR-Anwendung zur interaktiven Tierbeobachtung &amp; -fotografie</a:t>
            </a:r>
          </a:p>
          <a:p>
            <a:pPr marL="688075" lvl="1" indent="-285750">
              <a:buFont typeface="Symbol" panose="05050102010706020507" pitchFamily="18" charset="2"/>
              <a:buChar char="-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Digitales Entdeckertagebuch mit Fotos &amp; Infos zu Tierarten</a:t>
            </a:r>
          </a:p>
          <a:p>
            <a:pPr marL="688075" lvl="1" indent="-285750">
              <a:buFont typeface="Symbol" panose="05050102010706020507" pitchFamily="18" charset="2"/>
              <a:buChar char="-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Erleben seltener Arten in virtuellen, naturnahen Lebensräumen</a:t>
            </a:r>
          </a:p>
          <a:p>
            <a:pPr marL="688075" lvl="1" indent="-285750">
              <a:buFont typeface="Symbol" panose="05050102010706020507" pitchFamily="18" charset="2"/>
              <a:buChar char="-"/>
            </a:pPr>
            <a:r>
              <a:rPr lang="de-DE" sz="1800" dirty="0">
                <a:solidFill>
                  <a:srgbClr val="626254"/>
                </a:solidFill>
                <a:latin typeface="Georgia" panose="02040502050405020303" pitchFamily="18" charset="0"/>
              </a:rPr>
              <a:t>Verbindung von Spiel, Bildung &amp; Naturbewusstsein</a:t>
            </a:r>
          </a:p>
        </p:txBody>
      </p:sp>
    </p:spTree>
    <p:extLst>
      <p:ext uri="{BB962C8B-B14F-4D97-AF65-F5344CB8AC3E}">
        <p14:creationId xmlns:p14="http://schemas.microsoft.com/office/powerpoint/2010/main" val="165150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EA007-D7B1-DCB5-7845-1590B8C27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6AD0F1B-3FFA-4B77-FF58-9562F177E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Extended Reality (XR): Überbegriff für alle Technologien, die reale und virtuelle Welten verbinden (inkl. Virtual Reality, </a:t>
            </a:r>
            <a:r>
              <a:rPr lang="de-DE" sz="1800" dirty="0" err="1"/>
              <a:t>Augmented</a:t>
            </a:r>
            <a:r>
              <a:rPr lang="de-DE" sz="1800" dirty="0"/>
              <a:t> Reality, Mixed Reality)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79343EB-4589-F555-9705-F1B3B9ACF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>
                <a:latin typeface="MV Boli" panose="02000500030200090000" pitchFamily="2" charset="0"/>
                <a:cs typeface="MV Boli" panose="02000500030200090000" pitchFamily="2" charset="0"/>
              </a:rPr>
              <a:t>Extended Reality (XR)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34E48A3F-2FA7-00DB-344A-7A076051EB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8050362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9831B9DF-0345-18F3-F54A-BED2EBBED985}"/>
              </a:ext>
            </a:extLst>
          </p:cNvPr>
          <p:cNvSpPr/>
          <p:nvPr/>
        </p:nvSpPr>
        <p:spPr>
          <a:xfrm>
            <a:off x="427912" y="2336561"/>
            <a:ext cx="11448042" cy="1655615"/>
          </a:xfrm>
          <a:prstGeom prst="roundRect">
            <a:avLst>
              <a:gd name="adj" fmla="val 10000"/>
            </a:avLst>
          </a:prstGeom>
          <a:solidFill>
            <a:srgbClr val="E2E9BF"/>
          </a:solidFill>
        </p:spPr>
        <p:style>
          <a:lnRef idx="2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5492040-EA5A-135D-6308-BBAA35BF0B0D}"/>
              </a:ext>
            </a:extLst>
          </p:cNvPr>
          <p:cNvSpPr/>
          <p:nvPr/>
        </p:nvSpPr>
        <p:spPr>
          <a:xfrm>
            <a:off x="950902" y="2390435"/>
            <a:ext cx="2375999" cy="1557968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672A465D-FC42-D102-15A2-F92F3CEAA75D}"/>
              </a:ext>
            </a:extLst>
          </p:cNvPr>
          <p:cNvSpPr/>
          <p:nvPr/>
        </p:nvSpPr>
        <p:spPr>
          <a:xfrm>
            <a:off x="427668" y="3992174"/>
            <a:ext cx="3577666" cy="2124000"/>
          </a:xfrm>
          <a:custGeom>
            <a:avLst/>
            <a:gdLst>
              <a:gd name="connsiteX0" fmla="*/ 212471 w 3577665"/>
              <a:gd name="connsiteY0" fmla="*/ 0 h 2023530"/>
              <a:gd name="connsiteX1" fmla="*/ 3365194 w 3577665"/>
              <a:gd name="connsiteY1" fmla="*/ 0 h 2023530"/>
              <a:gd name="connsiteX2" fmla="*/ 3577665 w 3577665"/>
              <a:gd name="connsiteY2" fmla="*/ 212471 h 2023530"/>
              <a:gd name="connsiteX3" fmla="*/ 3577665 w 3577665"/>
              <a:gd name="connsiteY3" fmla="*/ 2023530 h 2023530"/>
              <a:gd name="connsiteX4" fmla="*/ 3577665 w 3577665"/>
              <a:gd name="connsiteY4" fmla="*/ 2023530 h 2023530"/>
              <a:gd name="connsiteX5" fmla="*/ 0 w 3577665"/>
              <a:gd name="connsiteY5" fmla="*/ 2023530 h 2023530"/>
              <a:gd name="connsiteX6" fmla="*/ 0 w 3577665"/>
              <a:gd name="connsiteY6" fmla="*/ 2023530 h 2023530"/>
              <a:gd name="connsiteX7" fmla="*/ 0 w 3577665"/>
              <a:gd name="connsiteY7" fmla="*/ 212471 h 2023530"/>
              <a:gd name="connsiteX8" fmla="*/ 212471 w 3577665"/>
              <a:gd name="connsiteY8" fmla="*/ 0 h 202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7665" h="2023530">
                <a:moveTo>
                  <a:pt x="3365194" y="2023529"/>
                </a:moveTo>
                <a:lnTo>
                  <a:pt x="212471" y="2023529"/>
                </a:lnTo>
                <a:cubicBezTo>
                  <a:pt x="95127" y="2023529"/>
                  <a:pt x="0" y="1928402"/>
                  <a:pt x="0" y="1811058"/>
                </a:cubicBezTo>
                <a:lnTo>
                  <a:pt x="0" y="1"/>
                </a:lnTo>
                <a:lnTo>
                  <a:pt x="0" y="1"/>
                </a:lnTo>
                <a:lnTo>
                  <a:pt x="3577665" y="1"/>
                </a:lnTo>
                <a:lnTo>
                  <a:pt x="3577665" y="1"/>
                </a:lnTo>
                <a:lnTo>
                  <a:pt x="3577665" y="1811058"/>
                </a:lnTo>
                <a:cubicBezTo>
                  <a:pt x="3577665" y="1928402"/>
                  <a:pt x="3482538" y="2023529"/>
                  <a:pt x="3365194" y="2023529"/>
                </a:cubicBezTo>
                <a:close/>
              </a:path>
            </a:pathLst>
          </a:custGeom>
          <a:solidFill>
            <a:srgbClr val="C0CF3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247" tIns="128017" rIns="190248" bIns="190247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1" kern="1200" dirty="0">
                <a:latin typeface="Georgia" panose="02040502050405020303" pitchFamily="18" charset="0"/>
              </a:rPr>
              <a:t>Virtual Reality (VR)</a:t>
            </a:r>
          </a:p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1800" kern="1200" dirty="0">
              <a:latin typeface="Georgia" panose="02040502050405020303" pitchFamily="18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800" kern="1200" dirty="0">
                <a:latin typeface="Georgia" panose="02040502050405020303" pitchFamily="18" charset="0"/>
              </a:rPr>
              <a:t>Rein virtuelle Welt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de-DE" sz="1800" kern="1200" dirty="0">
              <a:latin typeface="Georgia" panose="02040502050405020303" pitchFamily="18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800" kern="1200" dirty="0">
                <a:latin typeface="Georgia" panose="02040502050405020303" pitchFamily="18" charset="0"/>
              </a:rPr>
              <a:t>Interaktionen nur in virtueller Welt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A6D0C29-7850-3669-8565-13EA009A4467}"/>
              </a:ext>
            </a:extLst>
          </p:cNvPr>
          <p:cNvSpPr/>
          <p:nvPr/>
        </p:nvSpPr>
        <p:spPr>
          <a:xfrm>
            <a:off x="4963933" y="2384971"/>
            <a:ext cx="2375999" cy="1558794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A34C7AFD-AC3C-F0FA-BC62-CD9A8606A653}"/>
              </a:ext>
            </a:extLst>
          </p:cNvPr>
          <p:cNvSpPr/>
          <p:nvPr/>
        </p:nvSpPr>
        <p:spPr>
          <a:xfrm>
            <a:off x="4363100" y="3992175"/>
            <a:ext cx="3577665" cy="2124000"/>
          </a:xfrm>
          <a:custGeom>
            <a:avLst/>
            <a:gdLst>
              <a:gd name="connsiteX0" fmla="*/ 212471 w 3577665"/>
              <a:gd name="connsiteY0" fmla="*/ 0 h 2023530"/>
              <a:gd name="connsiteX1" fmla="*/ 3365194 w 3577665"/>
              <a:gd name="connsiteY1" fmla="*/ 0 h 2023530"/>
              <a:gd name="connsiteX2" fmla="*/ 3577665 w 3577665"/>
              <a:gd name="connsiteY2" fmla="*/ 212471 h 2023530"/>
              <a:gd name="connsiteX3" fmla="*/ 3577665 w 3577665"/>
              <a:gd name="connsiteY3" fmla="*/ 2023530 h 2023530"/>
              <a:gd name="connsiteX4" fmla="*/ 3577665 w 3577665"/>
              <a:gd name="connsiteY4" fmla="*/ 2023530 h 2023530"/>
              <a:gd name="connsiteX5" fmla="*/ 0 w 3577665"/>
              <a:gd name="connsiteY5" fmla="*/ 2023530 h 2023530"/>
              <a:gd name="connsiteX6" fmla="*/ 0 w 3577665"/>
              <a:gd name="connsiteY6" fmla="*/ 2023530 h 2023530"/>
              <a:gd name="connsiteX7" fmla="*/ 0 w 3577665"/>
              <a:gd name="connsiteY7" fmla="*/ 212471 h 2023530"/>
              <a:gd name="connsiteX8" fmla="*/ 212471 w 3577665"/>
              <a:gd name="connsiteY8" fmla="*/ 0 h 202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7665" h="2023530">
                <a:moveTo>
                  <a:pt x="3365194" y="2023529"/>
                </a:moveTo>
                <a:lnTo>
                  <a:pt x="212471" y="2023529"/>
                </a:lnTo>
                <a:cubicBezTo>
                  <a:pt x="95127" y="2023529"/>
                  <a:pt x="0" y="1928402"/>
                  <a:pt x="0" y="1811058"/>
                </a:cubicBezTo>
                <a:lnTo>
                  <a:pt x="0" y="1"/>
                </a:lnTo>
                <a:lnTo>
                  <a:pt x="0" y="1"/>
                </a:lnTo>
                <a:lnTo>
                  <a:pt x="3577665" y="1"/>
                </a:lnTo>
                <a:lnTo>
                  <a:pt x="3577665" y="1"/>
                </a:lnTo>
                <a:lnTo>
                  <a:pt x="3577665" y="1811058"/>
                </a:lnTo>
                <a:cubicBezTo>
                  <a:pt x="3577665" y="1928402"/>
                  <a:pt x="3482538" y="2023529"/>
                  <a:pt x="3365194" y="202352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247" tIns="128016" rIns="190247" bIns="190248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1" kern="1200" dirty="0" err="1">
                <a:latin typeface="Georgia" panose="02040502050405020303" pitchFamily="18" charset="0"/>
              </a:rPr>
              <a:t>Augmented</a:t>
            </a:r>
            <a:r>
              <a:rPr lang="de-DE" sz="1800" b="1" kern="1200" dirty="0">
                <a:latin typeface="Georgia" panose="02040502050405020303" pitchFamily="18" charset="0"/>
              </a:rPr>
              <a:t> Reality (AR)</a:t>
            </a:r>
          </a:p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1800" kern="1200" dirty="0">
              <a:latin typeface="Georgia" panose="02040502050405020303" pitchFamily="18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800" b="0" kern="1200" dirty="0">
                <a:solidFill>
                  <a:schemeClr val="bg1"/>
                </a:solidFill>
                <a:latin typeface="Georgia" panose="02040502050405020303" pitchFamily="18" charset="0"/>
              </a:rPr>
              <a:t>Reale Welt mit virtuellen Objekten</a:t>
            </a:r>
            <a:endParaRPr lang="de-DE" sz="1800" kern="12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800" kern="1200" dirty="0">
                <a:solidFill>
                  <a:schemeClr val="bg1"/>
                </a:solidFill>
                <a:latin typeface="Georgia" panose="02040502050405020303" pitchFamily="18" charset="0"/>
              </a:rPr>
              <a:t>Interaktionen begrenzt mit virtuellen Objekten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78BAD50-4858-0F65-F6C6-9EE118C3EC66}"/>
              </a:ext>
            </a:extLst>
          </p:cNvPr>
          <p:cNvSpPr/>
          <p:nvPr/>
        </p:nvSpPr>
        <p:spPr>
          <a:xfrm>
            <a:off x="8899365" y="2384971"/>
            <a:ext cx="2375999" cy="1558794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BF629EAE-29EA-7FA7-A234-3F1D1F64DDED}"/>
              </a:ext>
            </a:extLst>
          </p:cNvPr>
          <p:cNvSpPr/>
          <p:nvPr/>
        </p:nvSpPr>
        <p:spPr>
          <a:xfrm>
            <a:off x="8298532" y="3992175"/>
            <a:ext cx="3577665" cy="2124000"/>
          </a:xfrm>
          <a:custGeom>
            <a:avLst/>
            <a:gdLst>
              <a:gd name="connsiteX0" fmla="*/ 212471 w 3577665"/>
              <a:gd name="connsiteY0" fmla="*/ 0 h 2023530"/>
              <a:gd name="connsiteX1" fmla="*/ 3365194 w 3577665"/>
              <a:gd name="connsiteY1" fmla="*/ 0 h 2023530"/>
              <a:gd name="connsiteX2" fmla="*/ 3577665 w 3577665"/>
              <a:gd name="connsiteY2" fmla="*/ 212471 h 2023530"/>
              <a:gd name="connsiteX3" fmla="*/ 3577665 w 3577665"/>
              <a:gd name="connsiteY3" fmla="*/ 2023530 h 2023530"/>
              <a:gd name="connsiteX4" fmla="*/ 3577665 w 3577665"/>
              <a:gd name="connsiteY4" fmla="*/ 2023530 h 2023530"/>
              <a:gd name="connsiteX5" fmla="*/ 0 w 3577665"/>
              <a:gd name="connsiteY5" fmla="*/ 2023530 h 2023530"/>
              <a:gd name="connsiteX6" fmla="*/ 0 w 3577665"/>
              <a:gd name="connsiteY6" fmla="*/ 2023530 h 2023530"/>
              <a:gd name="connsiteX7" fmla="*/ 0 w 3577665"/>
              <a:gd name="connsiteY7" fmla="*/ 212471 h 2023530"/>
              <a:gd name="connsiteX8" fmla="*/ 212471 w 3577665"/>
              <a:gd name="connsiteY8" fmla="*/ 0 h 202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7665" h="2023530">
                <a:moveTo>
                  <a:pt x="3365194" y="2023529"/>
                </a:moveTo>
                <a:lnTo>
                  <a:pt x="212471" y="2023529"/>
                </a:lnTo>
                <a:cubicBezTo>
                  <a:pt x="95127" y="2023529"/>
                  <a:pt x="0" y="1928402"/>
                  <a:pt x="0" y="1811058"/>
                </a:cubicBezTo>
                <a:lnTo>
                  <a:pt x="0" y="1"/>
                </a:lnTo>
                <a:lnTo>
                  <a:pt x="0" y="1"/>
                </a:lnTo>
                <a:lnTo>
                  <a:pt x="3577665" y="1"/>
                </a:lnTo>
                <a:lnTo>
                  <a:pt x="3577665" y="1"/>
                </a:lnTo>
                <a:lnTo>
                  <a:pt x="3577665" y="1811058"/>
                </a:lnTo>
                <a:cubicBezTo>
                  <a:pt x="3577665" y="1928402"/>
                  <a:pt x="3482538" y="2023529"/>
                  <a:pt x="3365194" y="202352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247" tIns="128016" rIns="190247" bIns="190248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1" kern="1200" dirty="0">
                <a:latin typeface="Georgia" panose="02040502050405020303" pitchFamily="18" charset="0"/>
              </a:rPr>
              <a:t>Mixed Reality (MR)</a:t>
            </a:r>
          </a:p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1800" b="1" kern="1200" dirty="0">
              <a:latin typeface="Georgia" panose="02040502050405020303" pitchFamily="18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800" kern="1200" dirty="0">
                <a:latin typeface="Georgia" panose="02040502050405020303" pitchFamily="18" charset="0"/>
              </a:rPr>
              <a:t>Kombination aus realer und virtueller Welt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800" kern="1200" dirty="0">
                <a:latin typeface="Georgia" panose="02040502050405020303" pitchFamily="18" charset="0"/>
              </a:rPr>
              <a:t>Interaktion zwischen realen und digitalen Objekten möglich</a:t>
            </a:r>
          </a:p>
        </p:txBody>
      </p:sp>
      <p:pic>
        <p:nvPicPr>
          <p:cNvPr id="2050" name="Picture 2" descr="Definition Augmented Reality">
            <a:extLst>
              <a:ext uri="{FF2B5EF4-FFF2-40B4-BE49-F238E27FC236}">
                <a16:creationId xmlns:a16="http://schemas.microsoft.com/office/drawing/2014/main" id="{2D88F967-2D83-D70F-580A-89692A87E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36" b="48472"/>
          <a:stretch>
            <a:fillRect/>
          </a:stretch>
        </p:blipFill>
        <p:spPr bwMode="auto">
          <a:xfrm>
            <a:off x="1136406" y="2490751"/>
            <a:ext cx="2005013" cy="135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efinition Augmented Reality">
            <a:extLst>
              <a:ext uri="{FF2B5EF4-FFF2-40B4-BE49-F238E27FC236}">
                <a16:creationId xmlns:a16="http://schemas.microsoft.com/office/drawing/2014/main" id="{3AD0DD6E-3D62-8CF9-A1B6-059CC8C88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81" b="26381"/>
          <a:stretch>
            <a:fillRect/>
          </a:stretch>
        </p:blipFill>
        <p:spPr bwMode="auto">
          <a:xfrm>
            <a:off x="5149426" y="2544051"/>
            <a:ext cx="2005013" cy="125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efinition Augmented Reality">
            <a:extLst>
              <a:ext uri="{FF2B5EF4-FFF2-40B4-BE49-F238E27FC236}">
                <a16:creationId xmlns:a16="http://schemas.microsoft.com/office/drawing/2014/main" id="{784EE0C8-0FD3-8D2C-8D15-0DD0418CC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6" b="3615"/>
          <a:stretch>
            <a:fillRect/>
          </a:stretch>
        </p:blipFill>
        <p:spPr bwMode="auto">
          <a:xfrm>
            <a:off x="9077798" y="2534295"/>
            <a:ext cx="2005013" cy="125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33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76B08-4FA0-3593-1407-84F8D8ADD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96E6048-0EEA-AB13-CDFF-C397A2394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1513464"/>
            <a:ext cx="7893294" cy="4267200"/>
          </a:xfrm>
        </p:spPr>
        <p:txBody>
          <a:bodyPr/>
          <a:lstStyle/>
          <a:p>
            <a:r>
              <a:rPr lang="de-DE" sz="1800" u="sng" dirty="0"/>
              <a:t>VR: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latin typeface="Georgia" panose="02040502050405020303" pitchFamily="18" charset="0"/>
              </a:rPr>
              <a:t>Zoo Leipzig - </a:t>
            </a:r>
            <a:r>
              <a:rPr lang="de-DE" sz="1600" b="1" dirty="0" err="1">
                <a:latin typeface="Georgia" panose="02040502050405020303" pitchFamily="18" charset="0"/>
              </a:rPr>
              <a:t>Immotion</a:t>
            </a:r>
            <a:r>
              <a:rPr lang="de-DE" sz="1600" b="1" dirty="0">
                <a:latin typeface="Georgia" panose="02040502050405020303" pitchFamily="18" charset="0"/>
              </a:rPr>
              <a:t> VR: </a:t>
            </a:r>
            <a:r>
              <a:rPr lang="de-DE" sz="1600" dirty="0">
                <a:latin typeface="Georgia" panose="02040502050405020303" pitchFamily="18" charset="0"/>
              </a:rPr>
              <a:t>Virtuelle Fahrten durch Tierwelten mit VR-Headset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latin typeface="Georgia" panose="02040502050405020303" pitchFamily="18" charset="0"/>
              </a:rPr>
              <a:t>Wuppertaler Zoo - </a:t>
            </a:r>
            <a:r>
              <a:rPr lang="de-DE" sz="1600" b="1" dirty="0" err="1">
                <a:latin typeface="Georgia" panose="02040502050405020303" pitchFamily="18" charset="0"/>
              </a:rPr>
              <a:t>Cardboard</a:t>
            </a:r>
            <a:r>
              <a:rPr lang="de-DE" sz="1600" b="1" dirty="0">
                <a:latin typeface="Georgia" panose="02040502050405020303" pitchFamily="18" charset="0"/>
              </a:rPr>
              <a:t>-Rundgang: </a:t>
            </a:r>
            <a:r>
              <a:rPr lang="de-DE" sz="1600" dirty="0">
                <a:latin typeface="Georgia" panose="02040502050405020303" pitchFamily="18" charset="0"/>
              </a:rPr>
              <a:t>Smartphone in Papp-VR-Brille</a:t>
            </a:r>
          </a:p>
          <a:p>
            <a:r>
              <a:rPr lang="de-DE" sz="1800" u="sng" dirty="0"/>
              <a:t>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latin typeface="Georgia" panose="02040502050405020303" pitchFamily="18" charset="0"/>
              </a:rPr>
              <a:t>WWF-App: </a:t>
            </a:r>
            <a:r>
              <a:rPr lang="de-DE" sz="1600" dirty="0">
                <a:latin typeface="Georgia" panose="02040502050405020303" pitchFamily="18" charset="0"/>
              </a:rPr>
              <a:t>3D-Tiere per Smartphone im Raum, dazu Infos zu Artenschutz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latin typeface="Georgia" panose="02040502050405020303" pitchFamily="18" charset="0"/>
              </a:rPr>
              <a:t>Virtueller AR-Zoo (China): </a:t>
            </a:r>
            <a:r>
              <a:rPr lang="de-DE" sz="1600" dirty="0">
                <a:latin typeface="Georgia" panose="02040502050405020303" pitchFamily="18" charset="0"/>
              </a:rPr>
              <a:t>Interaktive Tiere (z. B. Elefant läuft über Hand) via Smartphone/AR-Brille</a:t>
            </a:r>
          </a:p>
          <a:p>
            <a:endParaRPr lang="de-DE" sz="180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C27EF47-205B-9802-619C-50274BC1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Virtuelle Tierbeobachtung - edukativ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061E1C54-4AC3-3ACE-B8B2-FA139A2618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4546362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5" name="Rechteck 14">
            <a:extLst>
              <a:ext uri="{FF2B5EF4-FFF2-40B4-BE49-F238E27FC236}">
                <a16:creationId xmlns:a16="http://schemas.microsoft.com/office/drawing/2014/main" id="{99B5DD49-E225-4359-D008-7269B95BC874}"/>
              </a:ext>
            </a:extLst>
          </p:cNvPr>
          <p:cNvSpPr/>
          <p:nvPr/>
        </p:nvSpPr>
        <p:spPr>
          <a:xfrm>
            <a:off x="9385521" y="693468"/>
            <a:ext cx="2201751" cy="2637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66E4BBB-6102-7EAD-2CFB-D092FDD284BD}"/>
              </a:ext>
            </a:extLst>
          </p:cNvPr>
          <p:cNvSpPr txBox="1"/>
          <p:nvPr/>
        </p:nvSpPr>
        <p:spPr>
          <a:xfrm>
            <a:off x="9404076" y="3082624"/>
            <a:ext cx="3149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MV Boli" panose="02000500030200090000" pitchFamily="2" charset="0"/>
                <a:cs typeface="MV Boli" panose="02000500030200090000" pitchFamily="2" charset="0"/>
              </a:rPr>
              <a:t>Wuppertaler Zoo Rundgang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74042F7-B500-6483-94F8-B906FB3AF2B2}"/>
              </a:ext>
            </a:extLst>
          </p:cNvPr>
          <p:cNvGrpSpPr/>
          <p:nvPr/>
        </p:nvGrpSpPr>
        <p:grpSpPr>
          <a:xfrm>
            <a:off x="9508530" y="809459"/>
            <a:ext cx="1969218" cy="2215939"/>
            <a:chOff x="8599321" y="2792787"/>
            <a:chExt cx="2266053" cy="2521204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1902650-1F65-CDE8-8EE4-67E65A2DE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99321" y="2792787"/>
              <a:ext cx="2266053" cy="1272426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F3AADE9-CC2A-EF8F-3932-82E1B37A7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99321" y="4072415"/>
              <a:ext cx="2256248" cy="1241576"/>
            </a:xfrm>
            <a:prstGeom prst="rect">
              <a:avLst/>
            </a:prstGeom>
          </p:spPr>
        </p:pic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912533E7-3358-443F-6B26-F0FDA793F7E9}"/>
              </a:ext>
            </a:extLst>
          </p:cNvPr>
          <p:cNvSpPr/>
          <p:nvPr/>
        </p:nvSpPr>
        <p:spPr>
          <a:xfrm>
            <a:off x="9385521" y="3416450"/>
            <a:ext cx="2201751" cy="2637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D3A798D-1C04-2B46-2EA1-2F761835D04D}"/>
              </a:ext>
            </a:extLst>
          </p:cNvPr>
          <p:cNvSpPr txBox="1"/>
          <p:nvPr/>
        </p:nvSpPr>
        <p:spPr>
          <a:xfrm>
            <a:off x="9516162" y="5805606"/>
            <a:ext cx="3149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MV Boli" panose="02000500030200090000" pitchFamily="2" charset="0"/>
                <a:cs typeface="MV Boli" panose="02000500030200090000" pitchFamily="2" charset="0"/>
              </a:rPr>
              <a:t>WWF-App</a:t>
            </a:r>
          </a:p>
        </p:txBody>
      </p:sp>
      <p:pic>
        <p:nvPicPr>
          <p:cNvPr id="25" name="heimische-wildtiere-in-augmented-reality-erleben-und-10-weitere-seiten-personli_alUfupVi">
            <a:hlinkClick r:id="" action="ppaction://media"/>
            <a:extLst>
              <a:ext uri="{FF2B5EF4-FFF2-40B4-BE49-F238E27FC236}">
                <a16:creationId xmlns:a16="http://schemas.microsoft.com/office/drawing/2014/main" id="{5AF43B94-D8B7-EB54-3CD4-A087EDCEC9D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994" end="1542"/>
                </p14:media>
              </p:ext>
            </p:extLst>
          </p:nvPr>
        </p:nvPicPr>
        <p:blipFill>
          <a:blip r:embed="rId12"/>
          <a:srcRect l="6661" r="6970"/>
          <a:stretch>
            <a:fillRect/>
          </a:stretch>
        </p:blipFill>
        <p:spPr>
          <a:xfrm>
            <a:off x="9627081" y="3507499"/>
            <a:ext cx="1718630" cy="2298107"/>
          </a:xfrm>
          <a:prstGeom prst="rect">
            <a:avLst/>
          </a:prstGeom>
          <a:effectLst>
            <a:innerShdw blurRad="381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49661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06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15" grpId="0" animBg="1"/>
      <p:bldP spid="16" grpId="0"/>
      <p:bldP spid="20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089AC-9C3C-247A-720A-FACD6CB77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91156326-9C79-ED11-34CF-CDBB674694B7}"/>
              </a:ext>
            </a:extLst>
          </p:cNvPr>
          <p:cNvSpPr/>
          <p:nvPr/>
        </p:nvSpPr>
        <p:spPr>
          <a:xfrm>
            <a:off x="7706245" y="4198482"/>
            <a:ext cx="2772000" cy="183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CF89218-63D8-0FC2-C754-07626C83FD15}"/>
              </a:ext>
            </a:extLst>
          </p:cNvPr>
          <p:cNvSpPr txBox="1"/>
          <p:nvPr/>
        </p:nvSpPr>
        <p:spPr>
          <a:xfrm>
            <a:off x="7770460" y="5752422"/>
            <a:ext cx="2351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MV Boli" panose="02000500030200090000" pitchFamily="2" charset="0"/>
                <a:cs typeface="MV Boli" panose="02000500030200090000" pitchFamily="2" charset="0"/>
              </a:rPr>
              <a:t>Living Room</a:t>
            </a:r>
          </a:p>
        </p:txBody>
      </p:sp>
      <p:sp>
        <p:nvSpPr>
          <p:cNvPr id="17" name="Inhaltsplatzhalter 10">
            <a:extLst>
              <a:ext uri="{FF2B5EF4-FFF2-40B4-BE49-F238E27FC236}">
                <a16:creationId xmlns:a16="http://schemas.microsoft.com/office/drawing/2014/main" id="{5EDBAD1A-0316-E407-E727-541AEC54AE53}"/>
              </a:ext>
            </a:extLst>
          </p:cNvPr>
          <p:cNvSpPr txBox="1">
            <a:spLocks/>
          </p:cNvSpPr>
          <p:nvPr/>
        </p:nvSpPr>
        <p:spPr>
          <a:xfrm>
            <a:off x="1336430" y="1505672"/>
            <a:ext cx="9528944" cy="4267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u="sng" dirty="0"/>
              <a:t>VR:</a:t>
            </a:r>
          </a:p>
          <a:p>
            <a:pPr marL="971550" lvl="1" indent="-285750"/>
            <a:r>
              <a:rPr lang="de-DE" sz="1600" b="1" dirty="0">
                <a:latin typeface="Georgia" panose="02040502050405020303" pitchFamily="18" charset="0"/>
              </a:rPr>
              <a:t>National Geographic </a:t>
            </a:r>
            <a:r>
              <a:rPr lang="de-DE" sz="1600" b="1" dirty="0" err="1">
                <a:latin typeface="Georgia" panose="02040502050405020303" pitchFamily="18" charset="0"/>
              </a:rPr>
              <a:t>Explore</a:t>
            </a:r>
            <a:r>
              <a:rPr lang="de-DE" sz="1600" b="1" dirty="0">
                <a:latin typeface="Georgia" panose="02040502050405020303" pitchFamily="18" charset="0"/>
              </a:rPr>
              <a:t> VR: </a:t>
            </a:r>
            <a:r>
              <a:rPr lang="de-DE" sz="1600" dirty="0">
                <a:latin typeface="Georgia" panose="02040502050405020303" pitchFamily="18" charset="0"/>
              </a:rPr>
              <a:t>Expeditionen mit Tierbeobachtung &amp; Fotosafari</a:t>
            </a:r>
          </a:p>
          <a:p>
            <a:pPr marL="971550" lvl="1" indent="-285750"/>
            <a:r>
              <a:rPr lang="de-DE" sz="1600" b="1" dirty="0">
                <a:latin typeface="Georgia" panose="02040502050405020303" pitchFamily="18" charset="0"/>
              </a:rPr>
              <a:t>Nature </a:t>
            </a:r>
            <a:r>
              <a:rPr lang="de-DE" sz="1600" b="1" dirty="0" err="1">
                <a:latin typeface="Georgia" panose="02040502050405020303" pitchFamily="18" charset="0"/>
              </a:rPr>
              <a:t>Treks</a:t>
            </a:r>
            <a:r>
              <a:rPr lang="de-DE" sz="1600" b="1" dirty="0">
                <a:latin typeface="Georgia" panose="02040502050405020303" pitchFamily="18" charset="0"/>
              </a:rPr>
              <a:t> VR: </a:t>
            </a:r>
            <a:r>
              <a:rPr lang="de-DE" sz="1600" dirty="0">
                <a:latin typeface="Georgia" panose="02040502050405020303" pitchFamily="18" charset="0"/>
              </a:rPr>
              <a:t>Verschiedene Landschaften und Tiere, eher meditativ</a:t>
            </a:r>
          </a:p>
          <a:p>
            <a:pPr marL="971550" lvl="1" indent="-285750"/>
            <a:r>
              <a:rPr lang="de-DE" sz="1600" b="1" dirty="0">
                <a:latin typeface="Georgia" panose="02040502050405020303" pitchFamily="18" charset="0"/>
              </a:rPr>
              <a:t>Ocean Rift: </a:t>
            </a:r>
            <a:r>
              <a:rPr lang="de-DE" sz="1600" dirty="0">
                <a:latin typeface="Georgia" panose="02040502050405020303" pitchFamily="18" charset="0"/>
              </a:rPr>
              <a:t>Unterwasser-Safari mit Tierinformationen</a:t>
            </a:r>
          </a:p>
          <a:p>
            <a:pPr marL="971550" lvl="1" indent="-285750"/>
            <a:r>
              <a:rPr lang="de-DE" sz="1600" b="1" dirty="0" err="1">
                <a:latin typeface="Georgia" panose="02040502050405020303" pitchFamily="18" charset="0"/>
              </a:rPr>
              <a:t>WildXR</a:t>
            </a:r>
            <a:r>
              <a:rPr lang="de-DE" sz="1600" b="1" dirty="0">
                <a:latin typeface="Georgia" panose="02040502050405020303" pitchFamily="18" charset="0"/>
              </a:rPr>
              <a:t>: </a:t>
            </a:r>
            <a:r>
              <a:rPr lang="de-DE" sz="1600" dirty="0">
                <a:latin typeface="Georgia" panose="02040502050405020303" pitchFamily="18" charset="0"/>
              </a:rPr>
              <a:t>Realistische 360°-Tierbeobachtung mit Fokus auf Artenschutz &amp; Lebensräume</a:t>
            </a:r>
          </a:p>
          <a:p>
            <a:r>
              <a:rPr lang="de-DE" sz="1600" u="sng" dirty="0"/>
              <a:t>Mixed Reality / AR:</a:t>
            </a:r>
          </a:p>
          <a:p>
            <a:pPr marL="971550" lvl="1" indent="-285750"/>
            <a:r>
              <a:rPr lang="de-DE" sz="1600" b="1" dirty="0">
                <a:latin typeface="Georgia" panose="02040502050405020303" pitchFamily="18" charset="0"/>
              </a:rPr>
              <a:t>Living Room: </a:t>
            </a:r>
            <a:r>
              <a:rPr lang="de-DE" sz="1600" dirty="0">
                <a:latin typeface="Georgia" panose="02040502050405020303" pitchFamily="18" charset="0"/>
              </a:rPr>
              <a:t>Cartoon-Tiere erscheinen im echten Wohnzimmer</a:t>
            </a:r>
          </a:p>
          <a:p>
            <a:pPr marL="971550" lvl="1" indent="-285750"/>
            <a:r>
              <a:rPr lang="de-DE" sz="1600" b="1" dirty="0" err="1">
                <a:latin typeface="Georgia" panose="02040502050405020303" pitchFamily="18" charset="0"/>
              </a:rPr>
              <a:t>Animalz</a:t>
            </a:r>
            <a:r>
              <a:rPr lang="de-DE" sz="1600" b="1" dirty="0">
                <a:latin typeface="Georgia" panose="02040502050405020303" pitchFamily="18" charset="0"/>
              </a:rPr>
              <a:t> VR: </a:t>
            </a:r>
            <a:r>
              <a:rPr lang="de-DE" sz="1600" dirty="0">
                <a:latin typeface="Georgia" panose="02040502050405020303" pitchFamily="18" charset="0"/>
              </a:rPr>
              <a:t>Tiere in realer Umgebung frei platzierbar</a:t>
            </a:r>
            <a:endParaRPr lang="de-DE" sz="160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CCD6043-2805-10F0-5F07-FAB85593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Virtuelle Tierbeobachtung - spielerisch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196BFA34-BE9F-6FA9-C41D-2620E0F64276}"/>
              </a:ext>
            </a:extLst>
          </p:cNvPr>
          <p:cNvGraphicFramePr>
            <a:graphicFrameLocks/>
          </p:cNvGraphicFramePr>
          <p:nvPr/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724663DB-19B7-5212-56FF-85199A66E64E}"/>
              </a:ext>
            </a:extLst>
          </p:cNvPr>
          <p:cNvSpPr/>
          <p:nvPr/>
        </p:nvSpPr>
        <p:spPr>
          <a:xfrm>
            <a:off x="1905774" y="4195166"/>
            <a:ext cx="2772000" cy="183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F837E26-8F1C-CECE-8F6E-3F1E4961FD1D}"/>
              </a:ext>
            </a:extLst>
          </p:cNvPr>
          <p:cNvSpPr txBox="1"/>
          <p:nvPr/>
        </p:nvSpPr>
        <p:spPr>
          <a:xfrm>
            <a:off x="1911248" y="5772872"/>
            <a:ext cx="5044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MV Boli" panose="02000500030200090000" pitchFamily="2" charset="0"/>
                <a:cs typeface="MV Boli" panose="02000500030200090000" pitchFamily="2" charset="0"/>
              </a:rPr>
              <a:t>National Geographic </a:t>
            </a:r>
            <a:r>
              <a:rPr lang="de-DE" sz="1100" dirty="0" err="1">
                <a:latin typeface="MV Boli" panose="02000500030200090000" pitchFamily="2" charset="0"/>
                <a:cs typeface="MV Boli" panose="02000500030200090000" pitchFamily="2" charset="0"/>
              </a:rPr>
              <a:t>Explore</a:t>
            </a:r>
            <a:r>
              <a:rPr lang="de-DE" sz="1100" dirty="0">
                <a:latin typeface="MV Boli" panose="02000500030200090000" pitchFamily="2" charset="0"/>
                <a:cs typeface="MV Boli" panose="02000500030200090000" pitchFamily="2" charset="0"/>
              </a:rPr>
              <a:t> VR</a:t>
            </a:r>
          </a:p>
        </p:txBody>
      </p:sp>
      <p:pic>
        <p:nvPicPr>
          <p:cNvPr id="5" name="AQN-DY1wuwWniocA5Q1ViHer6iQpBvzmi1e8r02xfhB9VaeQo85y-AN2q86akgF7_R6UN4a1vc22KMdeGm_OAPyp">
            <a:hlinkClick r:id="" action="ppaction://media"/>
            <a:extLst>
              <a:ext uri="{FF2B5EF4-FFF2-40B4-BE49-F238E27FC236}">
                <a16:creationId xmlns:a16="http://schemas.microsoft.com/office/drawing/2014/main" id="{74174662-C667-CB9D-FF44-FFDAD943965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3301" end="21447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049774" y="4330342"/>
            <a:ext cx="2484000" cy="1397153"/>
          </a:xfr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F11DAC5-EEFD-3701-11E6-0E0A692AB204}"/>
              </a:ext>
            </a:extLst>
          </p:cNvPr>
          <p:cNvSpPr/>
          <p:nvPr/>
        </p:nvSpPr>
        <p:spPr>
          <a:xfrm>
            <a:off x="4796245" y="4201170"/>
            <a:ext cx="2772000" cy="183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B21083B-1248-FEFC-15B6-6F8903055212}"/>
              </a:ext>
            </a:extLst>
          </p:cNvPr>
          <p:cNvSpPr txBox="1"/>
          <p:nvPr/>
        </p:nvSpPr>
        <p:spPr>
          <a:xfrm>
            <a:off x="4860460" y="5755110"/>
            <a:ext cx="22331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MV Boli" panose="02000500030200090000" pitchFamily="2" charset="0"/>
                <a:cs typeface="MV Boli" panose="02000500030200090000" pitchFamily="2" charset="0"/>
              </a:rPr>
              <a:t>Ocean Rift</a:t>
            </a:r>
          </a:p>
        </p:txBody>
      </p:sp>
      <p:pic>
        <p:nvPicPr>
          <p:cNvPr id="15" name="AQP_yfJQPCv4bEBmh849aSIzTH-mhOEsFYXj1PDLQ2MRT4UGyaF7YDTuVWl7GsVF0mCK_L-YrTQ9hAAbXy5qIImz">
            <a:hlinkClick r:id="" action="ppaction://media"/>
            <a:extLst>
              <a:ext uri="{FF2B5EF4-FFF2-40B4-BE49-F238E27FC236}">
                <a16:creationId xmlns:a16="http://schemas.microsoft.com/office/drawing/2014/main" id="{74100DE5-4F35-489E-4BC9-72F858248DB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01935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34245" y="4323496"/>
            <a:ext cx="2484000" cy="1397251"/>
          </a:xfrm>
          <a:prstGeom prst="rect">
            <a:avLst/>
          </a:prstGeom>
        </p:spPr>
      </p:pic>
      <p:pic>
        <p:nvPicPr>
          <p:cNvPr id="16" name="473391969_887847529939969_7104927334022735847_n">
            <a:hlinkClick r:id="" action="ppaction://media"/>
            <a:extLst>
              <a:ext uri="{FF2B5EF4-FFF2-40B4-BE49-F238E27FC236}">
                <a16:creationId xmlns:a16="http://schemas.microsoft.com/office/drawing/2014/main" id="{DD077900-B9D2-5D6E-36F0-5E25BEF7409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3052" end="27985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853112" y="4330245"/>
            <a:ext cx="2484000" cy="139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8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3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787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483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6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 mute="1">
                <p:cTn id="68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3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7" grpId="0" animBg="1"/>
      <p:bldP spid="8" grpId="0"/>
      <p:bldP spid="9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BDB44-B34F-FB8A-A4C9-0821391F2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FD866858-4FBF-61AA-F7D1-84CD27C7EB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099507"/>
              </p:ext>
            </p:extLst>
          </p:nvPr>
        </p:nvGraphicFramePr>
        <p:xfrm>
          <a:off x="320855" y="1298197"/>
          <a:ext cx="11606040" cy="4697316"/>
        </p:xfrm>
        <a:graphic>
          <a:graphicData uri="http://schemas.openxmlformats.org/drawingml/2006/table">
            <a:tbl>
              <a:tblPr/>
              <a:tblGrid>
                <a:gridCol w="2901510">
                  <a:extLst>
                    <a:ext uri="{9D8B030D-6E8A-4147-A177-3AD203B41FA5}">
                      <a16:colId xmlns:a16="http://schemas.microsoft.com/office/drawing/2014/main" val="1605309296"/>
                    </a:ext>
                  </a:extLst>
                </a:gridCol>
                <a:gridCol w="2901510">
                  <a:extLst>
                    <a:ext uri="{9D8B030D-6E8A-4147-A177-3AD203B41FA5}">
                      <a16:colId xmlns:a16="http://schemas.microsoft.com/office/drawing/2014/main" val="451880616"/>
                    </a:ext>
                  </a:extLst>
                </a:gridCol>
                <a:gridCol w="2901510">
                  <a:extLst>
                    <a:ext uri="{9D8B030D-6E8A-4147-A177-3AD203B41FA5}">
                      <a16:colId xmlns:a16="http://schemas.microsoft.com/office/drawing/2014/main" val="3963895577"/>
                    </a:ext>
                  </a:extLst>
                </a:gridCol>
                <a:gridCol w="2901510">
                  <a:extLst>
                    <a:ext uri="{9D8B030D-6E8A-4147-A177-3AD203B41FA5}">
                      <a16:colId xmlns:a16="http://schemas.microsoft.com/office/drawing/2014/main" val="1691102767"/>
                    </a:ext>
                  </a:extLst>
                </a:gridCol>
              </a:tblGrid>
              <a:tr h="331249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Kategorie</a:t>
                      </a: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Muss</a:t>
                      </a: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Soll</a:t>
                      </a: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Kann</a:t>
                      </a: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149100"/>
                  </a:ext>
                </a:extLst>
              </a:tr>
              <a:tr h="828123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Gameplay &amp; Tiere</a:t>
                      </a:r>
                      <a:endParaRPr lang="de-DE" sz="1600" dirty="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Eine begehbare Umgebung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Einzigartige Tiere pro Umgebung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Realistisches Tierverhalten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Tageszeiten beeinflussen Tierarten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Tiere erscheinen zufällig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Verschiedene Umgebungen (Regenwald, Savanne,  …)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Tierhäufigkeit variiert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Freies Erkunden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728329"/>
                  </a:ext>
                </a:extLst>
              </a:tr>
              <a:tr h="579686">
                <a:tc>
                  <a:txBody>
                    <a:bodyPr/>
                    <a:lstStyle/>
                    <a:p>
                      <a:pPr algn="ctr"/>
                      <a:r>
                        <a:rPr lang="de-DE" sz="1600" b="1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Fotografie</a:t>
                      </a:r>
                      <a:endParaRPr lang="de-DE" sz="160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Virtuelle Kamera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Auslösbar durch Controller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Auslösbar durch Geste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Zoom, Fokus, Blitz, Foto-Bewertung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48903"/>
                  </a:ext>
                </a:extLst>
              </a:tr>
              <a:tr h="579686">
                <a:tc>
                  <a:txBody>
                    <a:bodyPr/>
                    <a:lstStyle/>
                    <a:p>
                      <a:pPr algn="ctr"/>
                      <a:r>
                        <a:rPr lang="de-DE" sz="1600" b="1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Tagebuch</a:t>
                      </a:r>
                      <a:endParaRPr lang="de-DE" sz="160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Fotos speichern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Tiersteckbriefe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Echte und virtuelle Fotos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Favoriten  markieren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825707"/>
                  </a:ext>
                </a:extLst>
              </a:tr>
              <a:tr h="828123">
                <a:tc>
                  <a:txBody>
                    <a:bodyPr/>
                    <a:lstStyle/>
                    <a:p>
                      <a:pPr algn="ctr"/>
                      <a:r>
                        <a:rPr lang="de-DE" sz="1600" b="1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Mixed-Reality</a:t>
                      </a:r>
                      <a:endParaRPr lang="de-DE" sz="160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Tiere in realer Umgebung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MR-Interaktion möglich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endParaRPr lang="de-DE" sz="1600" dirty="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Interaktive Pflanzen/Felsen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endParaRPr lang="de-DE" sz="1600" dirty="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836204"/>
                  </a:ext>
                </a:extLst>
              </a:tr>
              <a:tr h="1076560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Plattform &amp; UI</a:t>
                      </a:r>
                      <a:endParaRPr lang="de-DE" sz="1600" dirty="0">
                        <a:solidFill>
                          <a:schemeClr val="bg1"/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82812" marR="82812" marT="41406" marB="41406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 err="1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Meta</a:t>
                      </a: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 Quest 3</a:t>
                      </a:r>
                    </a:p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Account &amp; Login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Intuitives UI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Symbol" panose="05050102010706020507" pitchFamily="18" charset="2"/>
                        <a:buChar char="-"/>
                      </a:pPr>
                      <a:r>
                        <a:rPr lang="de-DE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Tagebuch durchblättern mit Gesten</a:t>
                      </a:r>
                    </a:p>
                  </a:txBody>
                  <a:tcPr marL="82812" marR="82812" marT="41406" marB="41406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698388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3F22930B-AF19-3BE5-7E11-3B0421AAC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Anforderungen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56021357-DB26-D2A7-524F-7255ADF813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8491698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272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6A3D-A30C-4603-35AB-49792F7D9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6EF7FA45-7ECC-D29D-46A7-0B3BBDD1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Potentielle Erweiterungen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8B0B7FD3-7B43-8164-2993-FC0E6A822ED0}"/>
              </a:ext>
            </a:extLst>
          </p:cNvPr>
          <p:cNvGraphicFramePr>
            <a:graphicFrameLocks/>
          </p:cNvGraphicFramePr>
          <p:nvPr/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106973-2F66-447F-7C7E-05AC5C769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Punkte für Fotoqualität &amp; Seltenheit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Missionen &amp; Ziele (z. B. seltene Tiere fotografieren)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Freischaltung von Kamerafeatures &amp; neuen Umgebungen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Multiplayer-Modus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Neue Tiere &amp; Umgebungen als Updates</a:t>
            </a: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62404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E79A8-417E-4148-3076-3B20E7605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D125CBCE-0222-9E38-791A-C9483F2E40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4991782"/>
              </p:ext>
            </p:extLst>
          </p:nvPr>
        </p:nvGraphicFramePr>
        <p:xfrm>
          <a:off x="1336675" y="1438746"/>
          <a:ext cx="9523413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7C7640D9-7D29-1677-C66C-25D40FD9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729150"/>
            <a:ext cx="9528944" cy="549271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Entwicklungsumgebung</a:t>
            </a:r>
          </a:p>
        </p:txBody>
      </p:sp>
      <p:graphicFrame>
        <p:nvGraphicFramePr>
          <p:cNvPr id="2" name="Inhaltsplatzhalter 11">
            <a:extLst>
              <a:ext uri="{FF2B5EF4-FFF2-40B4-BE49-F238E27FC236}">
                <a16:creationId xmlns:a16="http://schemas.microsoft.com/office/drawing/2014/main" id="{FBC68552-A1DE-6A19-4A46-FFF35F84B8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3307256"/>
              </p:ext>
            </p:extLst>
          </p:nvPr>
        </p:nvGraphicFramePr>
        <p:xfrm>
          <a:off x="301191" y="-168856"/>
          <a:ext cx="11814609" cy="10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5294FC0F-B0E3-3CAF-50E8-5099393D1BC4}"/>
              </a:ext>
            </a:extLst>
          </p:cNvPr>
          <p:cNvSpPr/>
          <p:nvPr/>
        </p:nvSpPr>
        <p:spPr>
          <a:xfrm>
            <a:off x="529556" y="1217093"/>
            <a:ext cx="11357878" cy="2157788"/>
          </a:xfrm>
          <a:prstGeom prst="roundRect">
            <a:avLst>
              <a:gd name="adj" fmla="val 10000"/>
            </a:avLst>
          </a:prstGeom>
          <a:solidFill>
            <a:srgbClr val="E9EED1">
              <a:alpha val="90000"/>
            </a:srgb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1E8EFD8-D3E0-1A8C-E212-8D55BF5BCB5F}"/>
              </a:ext>
            </a:extLst>
          </p:cNvPr>
          <p:cNvSpPr/>
          <p:nvPr/>
        </p:nvSpPr>
        <p:spPr>
          <a:xfrm>
            <a:off x="876807" y="1341714"/>
            <a:ext cx="5077797" cy="1866019"/>
          </a:xfrm>
          <a:prstGeom prst="roundRect">
            <a:avLst>
              <a:gd name="adj" fmla="val 10000"/>
            </a:avLst>
          </a:prstGeom>
          <a:solidFill>
            <a:srgbClr val="E2E9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A6E5E112-3D7F-9E0B-735C-177E074AA6C4}"/>
              </a:ext>
            </a:extLst>
          </p:cNvPr>
          <p:cNvSpPr/>
          <p:nvPr/>
        </p:nvSpPr>
        <p:spPr>
          <a:xfrm>
            <a:off x="876807" y="3311089"/>
            <a:ext cx="5077798" cy="2830217"/>
          </a:xfrm>
          <a:custGeom>
            <a:avLst/>
            <a:gdLst>
              <a:gd name="connsiteX0" fmla="*/ 285847 w 5077797"/>
              <a:gd name="connsiteY0" fmla="*/ 0 h 2722349"/>
              <a:gd name="connsiteX1" fmla="*/ 4791950 w 5077797"/>
              <a:gd name="connsiteY1" fmla="*/ 0 h 2722349"/>
              <a:gd name="connsiteX2" fmla="*/ 5077797 w 5077797"/>
              <a:gd name="connsiteY2" fmla="*/ 285847 h 2722349"/>
              <a:gd name="connsiteX3" fmla="*/ 5077797 w 5077797"/>
              <a:gd name="connsiteY3" fmla="*/ 2722349 h 2722349"/>
              <a:gd name="connsiteX4" fmla="*/ 5077797 w 5077797"/>
              <a:gd name="connsiteY4" fmla="*/ 2722349 h 2722349"/>
              <a:gd name="connsiteX5" fmla="*/ 0 w 5077797"/>
              <a:gd name="connsiteY5" fmla="*/ 2722349 h 2722349"/>
              <a:gd name="connsiteX6" fmla="*/ 0 w 5077797"/>
              <a:gd name="connsiteY6" fmla="*/ 2722349 h 2722349"/>
              <a:gd name="connsiteX7" fmla="*/ 0 w 5077797"/>
              <a:gd name="connsiteY7" fmla="*/ 285847 h 2722349"/>
              <a:gd name="connsiteX8" fmla="*/ 285847 w 5077797"/>
              <a:gd name="connsiteY8" fmla="*/ 0 h 2722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77797" h="2722349">
                <a:moveTo>
                  <a:pt x="4791950" y="2722349"/>
                </a:moveTo>
                <a:lnTo>
                  <a:pt x="285847" y="2722349"/>
                </a:lnTo>
                <a:cubicBezTo>
                  <a:pt x="127978" y="2722349"/>
                  <a:pt x="0" y="2594371"/>
                  <a:pt x="0" y="2436502"/>
                </a:cubicBezTo>
                <a:lnTo>
                  <a:pt x="0" y="0"/>
                </a:lnTo>
                <a:lnTo>
                  <a:pt x="0" y="0"/>
                </a:lnTo>
                <a:lnTo>
                  <a:pt x="5077797" y="0"/>
                </a:lnTo>
                <a:lnTo>
                  <a:pt x="5077797" y="0"/>
                </a:lnTo>
                <a:lnTo>
                  <a:pt x="5077797" y="2436502"/>
                </a:lnTo>
                <a:cubicBezTo>
                  <a:pt x="5077797" y="2594371"/>
                  <a:pt x="4949819" y="2722349"/>
                  <a:pt x="4791950" y="2722349"/>
                </a:cubicBez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514" tIns="113793" rIns="197515" bIns="197514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bg1"/>
                </a:solidFill>
                <a:latin typeface="Georgia" panose="02040502050405020303" pitchFamily="18" charset="0"/>
              </a:rPr>
              <a:t>- Einsteigerfreundlich und flexibel</a:t>
            </a:r>
          </a:p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bg1"/>
                </a:solidFill>
                <a:latin typeface="Georgia" panose="02040502050405020303" pitchFamily="18" charset="0"/>
              </a:rPr>
              <a:t>- C#
- Kleine bis mittelgroße Projekte, Prototypen
- Sehr gute Integration für Meta Quest (inkl.</a:t>
            </a:r>
          </a:p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bg1"/>
                </a:solidFill>
                <a:latin typeface="Georgia" panose="02040502050405020303" pitchFamily="18" charset="0"/>
              </a:rPr>
              <a:t>  </a:t>
            </a:r>
            <a:r>
              <a:rPr lang="de-DE" sz="1600" kern="1200" dirty="0" err="1">
                <a:solidFill>
                  <a:schemeClr val="bg1"/>
                </a:solidFill>
                <a:latin typeface="Georgia" panose="02040502050405020303" pitchFamily="18" charset="0"/>
              </a:rPr>
              <a:t>Passthrough</a:t>
            </a:r>
            <a:r>
              <a:rPr lang="de-DE" sz="1600" kern="1200" dirty="0">
                <a:solidFill>
                  <a:schemeClr val="bg1"/>
                </a:solidFill>
                <a:latin typeface="Georgia" panose="02040502050405020303" pitchFamily="18" charset="0"/>
              </a:rPr>
              <a:t> und Plane Detection)
- Große Community und viele Ressourcen
- Etabliert im AR/VR-Bereich
- Kostengünstiger für kleine Teams, z. B. durch</a:t>
            </a:r>
          </a:p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bg1"/>
                </a:solidFill>
                <a:latin typeface="Georgia" panose="02040502050405020303" pitchFamily="18" charset="0"/>
              </a:rPr>
              <a:t>  Unity Student</a:t>
            </a:r>
          </a:p>
          <a:p>
            <a:pPr marL="285750" lvl="1" indent="-285750" algn="l" defTabSz="1600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de-DE" sz="3600" kern="1200" dirty="0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68255D6-45A0-E4DA-2587-E2E227FE4576}"/>
              </a:ext>
            </a:extLst>
          </p:cNvPr>
          <p:cNvSpPr/>
          <p:nvPr/>
        </p:nvSpPr>
        <p:spPr>
          <a:xfrm>
            <a:off x="6462384" y="1341714"/>
            <a:ext cx="5077797" cy="1866019"/>
          </a:xfrm>
          <a:prstGeom prst="roundRect">
            <a:avLst>
              <a:gd name="adj" fmla="val 10000"/>
            </a:avLst>
          </a:prstGeom>
          <a:solidFill>
            <a:srgbClr val="E2E9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B0E7290C-F3F5-4DE2-8685-5F7E568C574D}"/>
              </a:ext>
            </a:extLst>
          </p:cNvPr>
          <p:cNvSpPr/>
          <p:nvPr/>
        </p:nvSpPr>
        <p:spPr>
          <a:xfrm>
            <a:off x="6462384" y="3311091"/>
            <a:ext cx="5077797" cy="2830216"/>
          </a:xfrm>
          <a:custGeom>
            <a:avLst/>
            <a:gdLst>
              <a:gd name="connsiteX0" fmla="*/ 285847 w 5077797"/>
              <a:gd name="connsiteY0" fmla="*/ 0 h 2722349"/>
              <a:gd name="connsiteX1" fmla="*/ 4791950 w 5077797"/>
              <a:gd name="connsiteY1" fmla="*/ 0 h 2722349"/>
              <a:gd name="connsiteX2" fmla="*/ 5077797 w 5077797"/>
              <a:gd name="connsiteY2" fmla="*/ 285847 h 2722349"/>
              <a:gd name="connsiteX3" fmla="*/ 5077797 w 5077797"/>
              <a:gd name="connsiteY3" fmla="*/ 2722349 h 2722349"/>
              <a:gd name="connsiteX4" fmla="*/ 5077797 w 5077797"/>
              <a:gd name="connsiteY4" fmla="*/ 2722349 h 2722349"/>
              <a:gd name="connsiteX5" fmla="*/ 0 w 5077797"/>
              <a:gd name="connsiteY5" fmla="*/ 2722349 h 2722349"/>
              <a:gd name="connsiteX6" fmla="*/ 0 w 5077797"/>
              <a:gd name="connsiteY6" fmla="*/ 2722349 h 2722349"/>
              <a:gd name="connsiteX7" fmla="*/ 0 w 5077797"/>
              <a:gd name="connsiteY7" fmla="*/ 285847 h 2722349"/>
              <a:gd name="connsiteX8" fmla="*/ 285847 w 5077797"/>
              <a:gd name="connsiteY8" fmla="*/ 0 h 2722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77797" h="2722349">
                <a:moveTo>
                  <a:pt x="4791950" y="2722349"/>
                </a:moveTo>
                <a:lnTo>
                  <a:pt x="285847" y="2722349"/>
                </a:lnTo>
                <a:cubicBezTo>
                  <a:pt x="127978" y="2722349"/>
                  <a:pt x="0" y="2594371"/>
                  <a:pt x="0" y="2436502"/>
                </a:cubicBezTo>
                <a:lnTo>
                  <a:pt x="0" y="0"/>
                </a:lnTo>
                <a:lnTo>
                  <a:pt x="0" y="0"/>
                </a:lnTo>
                <a:lnTo>
                  <a:pt x="5077797" y="0"/>
                </a:lnTo>
                <a:lnTo>
                  <a:pt x="5077797" y="0"/>
                </a:lnTo>
                <a:lnTo>
                  <a:pt x="5077797" y="2436502"/>
                </a:lnTo>
                <a:cubicBezTo>
                  <a:pt x="5077797" y="2594371"/>
                  <a:pt x="4949819" y="2722349"/>
                  <a:pt x="4791950" y="2722349"/>
                </a:cubicBez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514" tIns="113792" rIns="197514" bIns="197514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latin typeface="Georgia" panose="02040502050405020303" pitchFamily="18" charset="0"/>
              </a:rPr>
              <a:t>- High-End-Grafik und starke Leistung
- C++
- Komplexerer Einstieg und hoher Hardwarebedarf
- Große, grafikintensive Projekte
- Open Source und anpassbar
- Höherer Entwicklungsaufwand und größere</a:t>
            </a:r>
          </a:p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latin typeface="Georgia" panose="02040502050405020303" pitchFamily="18" charset="0"/>
              </a:rPr>
              <a:t>   Projektdateien</a:t>
            </a:r>
          </a:p>
        </p:txBody>
      </p:sp>
      <p:pic>
        <p:nvPicPr>
          <p:cNvPr id="5122" name="Picture 2" descr="HLOD-Wasserunterstützung in der Unreal Engine 5.1">
            <a:extLst>
              <a:ext uri="{FF2B5EF4-FFF2-40B4-BE49-F238E27FC236}">
                <a16:creationId xmlns:a16="http://schemas.microsoft.com/office/drawing/2014/main" id="{12225C25-6853-7F9B-EC6E-95D6C9EC8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530" y="1438746"/>
            <a:ext cx="3002844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UE Logo Stacked Unreal Engine White">
            <a:extLst>
              <a:ext uri="{FF2B5EF4-FFF2-40B4-BE49-F238E27FC236}">
                <a16:creationId xmlns:a16="http://schemas.microsoft.com/office/drawing/2014/main" id="{BFBC4926-3BA2-B786-4EE4-A045E9554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971" y="1677537"/>
            <a:ext cx="997258" cy="121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 Benutzeroberfläche">
            <a:extLst>
              <a:ext uri="{FF2B5EF4-FFF2-40B4-BE49-F238E27FC236}">
                <a16:creationId xmlns:a16="http://schemas.microsoft.com/office/drawing/2014/main" id="{86CEFFDC-C5C2-CEAD-82C1-4C60BC02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903" y="1438746"/>
            <a:ext cx="3123696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Unity-Logo">
            <a:extLst>
              <a:ext uri="{FF2B5EF4-FFF2-40B4-BE49-F238E27FC236}">
                <a16:creationId xmlns:a16="http://schemas.microsoft.com/office/drawing/2014/main" id="{763F853B-2CC7-73FC-CC7A-D4187C31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679" y="2102285"/>
            <a:ext cx="1173279" cy="39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8DDC2119-65D4-976A-8B8A-E996E131325C}"/>
              </a:ext>
            </a:extLst>
          </p:cNvPr>
          <p:cNvSpPr/>
          <p:nvPr/>
        </p:nvSpPr>
        <p:spPr>
          <a:xfrm>
            <a:off x="864771" y="1341714"/>
            <a:ext cx="5077797" cy="1864800"/>
          </a:xfrm>
          <a:prstGeom prst="roundRect">
            <a:avLst>
              <a:gd name="adj" fmla="val 1064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7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theme/theme1.xml><?xml version="1.0" encoding="utf-8"?>
<a:theme xmlns:a="http://schemas.openxmlformats.org/drawingml/2006/main" name="Inhalt">
  <a:themeElements>
    <a:clrScheme name="Benutzerdefiniert 10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0070C0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2072</Words>
  <Application>Microsoft Office PowerPoint</Application>
  <PresentationFormat>Breitbild</PresentationFormat>
  <Paragraphs>358</Paragraphs>
  <Slides>18</Slides>
  <Notes>6</Notes>
  <HiddenSlides>1</HiddenSlides>
  <MMClips>4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18</vt:i4>
      </vt:variant>
    </vt:vector>
  </HeadingPairs>
  <TitlesOfParts>
    <vt:vector size="27" baseType="lpstr">
      <vt:lpstr>Arial</vt:lpstr>
      <vt:lpstr>Bradley Hand ITC</vt:lpstr>
      <vt:lpstr>Calibri</vt:lpstr>
      <vt:lpstr>Georgia</vt:lpstr>
      <vt:lpstr>MV Boli</vt:lpstr>
      <vt:lpstr>Symbol</vt:lpstr>
      <vt:lpstr>Inhalt</vt:lpstr>
      <vt:lpstr>Titel grau</vt:lpstr>
      <vt:lpstr>Benutzerdefiniertes Design</vt:lpstr>
      <vt:lpstr>PowerPoint-Präsentation</vt:lpstr>
      <vt:lpstr>Inhalt</vt:lpstr>
      <vt:lpstr>Motivation</vt:lpstr>
      <vt:lpstr>Extended Reality (XR)</vt:lpstr>
      <vt:lpstr>Virtuelle Tierbeobachtung - edukativ</vt:lpstr>
      <vt:lpstr>Virtuelle Tierbeobachtung - spielerisch</vt:lpstr>
      <vt:lpstr>Anforderungen</vt:lpstr>
      <vt:lpstr>Potentielle Erweiterungen</vt:lpstr>
      <vt:lpstr>Entwicklungsumgebung</vt:lpstr>
      <vt:lpstr>Architekturmodell</vt:lpstr>
      <vt:lpstr>Architekturmodell – MVVM-3D</vt:lpstr>
      <vt:lpstr>Aufbau des Prototyps</vt:lpstr>
      <vt:lpstr>Backend</vt:lpstr>
      <vt:lpstr>Frontend</vt:lpstr>
      <vt:lpstr>Implementierung</vt:lpstr>
      <vt:lpstr>Ausblick</vt:lpstr>
      <vt:lpstr>Quellen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Julia Krauß</cp:lastModifiedBy>
  <cp:revision>20</cp:revision>
  <cp:lastPrinted>2017-06-26T12:51:52Z</cp:lastPrinted>
  <dcterms:created xsi:type="dcterms:W3CDTF">2018-10-18T12:34:26Z</dcterms:created>
  <dcterms:modified xsi:type="dcterms:W3CDTF">2025-06-15T19:12:16Z</dcterms:modified>
</cp:coreProperties>
</file>